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3" r:id="rId5"/>
    <p:sldId id="262" r:id="rId6"/>
    <p:sldId id="259" r:id="rId7"/>
    <p:sldId id="264" r:id="rId8"/>
    <p:sldId id="265" r:id="rId9"/>
    <p:sldId id="266" r:id="rId10"/>
    <p:sldId id="267" r:id="rId11"/>
    <p:sldId id="268" r:id="rId12"/>
    <p:sldId id="270" r:id="rId13"/>
    <p:sldId id="269" r:id="rId14"/>
    <p:sldId id="271" r:id="rId15"/>
    <p:sldId id="272" r:id="rId16"/>
    <p:sldId id="273" r:id="rId17"/>
    <p:sldId id="260" r:id="rId18"/>
    <p:sldId id="274" r:id="rId19"/>
    <p:sldId id="275" r:id="rId20"/>
    <p:sldId id="276" r:id="rId21"/>
    <p:sldId id="299" r:id="rId22"/>
    <p:sldId id="277" r:id="rId23"/>
    <p:sldId id="278" r:id="rId24"/>
    <p:sldId id="279" r:id="rId25"/>
    <p:sldId id="300" r:id="rId26"/>
    <p:sldId id="280" r:id="rId27"/>
    <p:sldId id="302" r:id="rId28"/>
    <p:sldId id="301" r:id="rId29"/>
    <p:sldId id="281" r:id="rId30"/>
    <p:sldId id="282" r:id="rId31"/>
    <p:sldId id="283" r:id="rId32"/>
    <p:sldId id="284" r:id="rId33"/>
    <p:sldId id="285" r:id="rId34"/>
    <p:sldId id="286" r:id="rId35"/>
    <p:sldId id="303" r:id="rId36"/>
    <p:sldId id="287" r:id="rId37"/>
    <p:sldId id="288" r:id="rId38"/>
    <p:sldId id="289" r:id="rId39"/>
    <p:sldId id="290" r:id="rId40"/>
    <p:sldId id="304" r:id="rId41"/>
    <p:sldId id="291" r:id="rId42"/>
    <p:sldId id="292" r:id="rId43"/>
    <p:sldId id="293" r:id="rId44"/>
    <p:sldId id="305" r:id="rId45"/>
    <p:sldId id="294" r:id="rId46"/>
    <p:sldId id="296" r:id="rId47"/>
    <p:sldId id="295" r:id="rId48"/>
    <p:sldId id="297" r:id="rId49"/>
    <p:sldId id="306" r:id="rId50"/>
    <p:sldId id="298" r:id="rId51"/>
    <p:sldId id="261" r:id="rId52"/>
    <p:sldId id="307" r:id="rId5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452" y="4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02/01/2017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02/01/2017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02/01/2017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t>02/01/2017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t>02/01/2017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t>02/01/2017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02/01/2017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02/01/2017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02/01/2017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02/01/2017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02/01/2017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02/01/2017</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620688"/>
            <a:ext cx="7772400" cy="1470025"/>
          </a:xfrm>
          <a:effectLst>
            <a:glow rad="228600">
              <a:schemeClr val="accent2">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lstStyle/>
          <a:p>
            <a:r>
              <a:rPr lang="es-CO" dirty="0">
                <a:latin typeface="Algerian" panose="04020705040A02060702" pitchFamily="82" charset="0"/>
              </a:rPr>
              <a:t>¿Dónde ESTAS TU?</a:t>
            </a:r>
          </a:p>
        </p:txBody>
      </p:sp>
      <p:pic>
        <p:nvPicPr>
          <p:cNvPr id="4" name="Imagen 3"/>
          <p:cNvPicPr>
            <a:picLocks noChangeAspect="1"/>
          </p:cNvPicPr>
          <p:nvPr/>
        </p:nvPicPr>
        <p:blipFill>
          <a:blip r:embed="rId2"/>
          <a:stretch>
            <a:fillRect/>
          </a:stretch>
        </p:blipFill>
        <p:spPr>
          <a:xfrm>
            <a:off x="2411760" y="2348880"/>
            <a:ext cx="4392488" cy="3240360"/>
          </a:xfrm>
          <a:prstGeom prst="rect">
            <a:avLst/>
          </a:prstGeom>
        </p:spPr>
      </p:pic>
      <p:sp>
        <p:nvSpPr>
          <p:cNvPr id="5" name="Diagrama de flujo: intercalar 4"/>
          <p:cNvSpPr/>
          <p:nvPr/>
        </p:nvSpPr>
        <p:spPr>
          <a:xfrm rot="5400000">
            <a:off x="4251033" y="3612090"/>
            <a:ext cx="821953" cy="5292588"/>
          </a:xfrm>
          <a:prstGeom prst="flowChartCollate">
            <a:avLst/>
          </a:prstGeom>
          <a:scene3d>
            <a:camera prst="orthographicFront">
              <a:rot lat="0" lon="0" rev="0"/>
            </a:camera>
            <a:lightRig rig="threePt" dir="t">
              <a:rot lat="0" lon="0" rev="1200000"/>
            </a:lightRig>
          </a:scene3d>
          <a:sp3d>
            <a:bevelT w="63500" h="25400" prst="slope"/>
          </a:sp3d>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O">
              <a:solidFill>
                <a:schemeClr val="tx1"/>
              </a:solidFill>
            </a:endParaRPr>
          </a:p>
        </p:txBody>
      </p:sp>
    </p:spTree>
    <p:extLst>
      <p:ext uri="{BB962C8B-B14F-4D97-AF65-F5344CB8AC3E}">
        <p14:creationId xmlns:p14="http://schemas.microsoft.com/office/powerpoint/2010/main" val="5996806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effectLst>
            <a:glow rad="228600">
              <a:schemeClr val="accent1">
                <a:satMod val="175000"/>
                <a:alpha val="40000"/>
              </a:schemeClr>
            </a:glow>
            <a:outerShdw blurRad="40000" dist="20000" dir="5400000" rotWithShape="0">
              <a:srgbClr val="000000">
                <a:alpha val="38000"/>
              </a:srgbClr>
            </a:outerShdw>
          </a:effectLst>
        </p:spPr>
        <p:style>
          <a:lnRef idx="3">
            <a:schemeClr val="lt1"/>
          </a:lnRef>
          <a:fillRef idx="1">
            <a:schemeClr val="accent6"/>
          </a:fillRef>
          <a:effectRef idx="1">
            <a:schemeClr val="accent6"/>
          </a:effectRef>
          <a:fontRef idx="minor">
            <a:schemeClr val="lt1"/>
          </a:fontRef>
        </p:style>
        <p:txBody>
          <a:bodyPr/>
          <a:lstStyle/>
          <a:p>
            <a:r>
              <a:rPr lang="es-CO" dirty="0">
                <a:latin typeface="Algerian" panose="04020705040A02060702" pitchFamily="82" charset="0"/>
              </a:rPr>
              <a:t>¿Dónde ESTAÁS TU?</a:t>
            </a:r>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b="14917"/>
          <a:stretch/>
        </p:blipFill>
        <p:spPr bwMode="auto">
          <a:xfrm>
            <a:off x="1007604" y="1919473"/>
            <a:ext cx="7128791" cy="4752527"/>
          </a:xfrm>
          <a:prstGeom prst="rect">
            <a:avLst/>
          </a:prstGeom>
          <a:blipFill>
            <a:blip r:embed="rId3"/>
            <a:tile tx="0" ty="0" sx="100000" sy="100000" flip="none" algn="tl"/>
          </a:blipFill>
          <a:ln>
            <a:noFill/>
          </a:ln>
          <a:effectLst>
            <a:glow rad="228600">
              <a:schemeClr val="accent2">
                <a:satMod val="175000"/>
                <a:alpha val="40000"/>
              </a:schemeClr>
            </a:glow>
          </a:effectLst>
          <a:extLst/>
        </p:spPr>
      </p:pic>
      <p:sp>
        <p:nvSpPr>
          <p:cNvPr id="4" name="Rectángulo 3"/>
          <p:cNvSpPr/>
          <p:nvPr/>
        </p:nvSpPr>
        <p:spPr>
          <a:xfrm>
            <a:off x="2555775" y="1919473"/>
            <a:ext cx="4032448" cy="584775"/>
          </a:xfrm>
          <a:prstGeom prst="rect">
            <a:avLst/>
          </a:prstGeom>
          <a:solidFill>
            <a:schemeClr val="accent3">
              <a:lumMod val="40000"/>
              <a:lumOff val="60000"/>
            </a:schemeClr>
          </a:solidFill>
        </p:spPr>
        <p:txBody>
          <a:bodyPr wrap="square">
            <a:spAutoFit/>
          </a:bodyPr>
          <a:lstStyle/>
          <a:p>
            <a:r>
              <a:rPr lang="es-CO" sz="3200" b="1" dirty="0"/>
              <a:t>Solo hay dos opciones</a:t>
            </a:r>
          </a:p>
        </p:txBody>
      </p:sp>
    </p:spTree>
    <p:extLst>
      <p:ext uri="{BB962C8B-B14F-4D97-AF65-F5344CB8AC3E}">
        <p14:creationId xmlns:p14="http://schemas.microsoft.com/office/powerpoint/2010/main" val="13122514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3">
              <a:lumMod val="20000"/>
              <a:lumOff val="80000"/>
            </a:schemeClr>
          </a:solidFill>
          <a:effectLst>
            <a:glow rad="101600">
              <a:schemeClr val="tx1">
                <a:alpha val="60000"/>
              </a:schemeClr>
            </a:glow>
          </a:effectLst>
        </p:spPr>
        <p:txBody>
          <a:bodyPr>
            <a:normAutofit/>
          </a:bodyPr>
          <a:lstStyle/>
          <a:p>
            <a:pPr marL="0" indent="0">
              <a:buNone/>
            </a:pPr>
            <a:r>
              <a:rPr lang="es-CO" sz="3600" b="1" dirty="0"/>
              <a:t>Introducción</a:t>
            </a:r>
          </a:p>
          <a:p>
            <a:r>
              <a:rPr lang="es-CO" sz="2800" dirty="0"/>
              <a:t>Esta es la primera pregunta que Dios hizo al hombre: </a:t>
            </a:r>
            <a:r>
              <a:rPr lang="es-CO" sz="2800" b="1" dirty="0"/>
              <a:t>¿Dónde estás tú? </a:t>
            </a:r>
            <a:r>
              <a:rPr lang="es-CO" sz="2800" dirty="0"/>
              <a:t>Y, es la primera pregunta que Dios hace al hombre ahora. </a:t>
            </a:r>
            <a:r>
              <a:rPr lang="es-CO" sz="2800" b="1" dirty="0"/>
              <a:t>¿Dónde estás tú? </a:t>
            </a:r>
            <a:r>
              <a:rPr lang="es-CO" sz="2800" b="1" dirty="0">
                <a:solidFill>
                  <a:srgbClr val="FF0000"/>
                </a:solidFill>
              </a:rPr>
              <a:t>(Ver Génesis 3:8,9). </a:t>
            </a:r>
            <a:endParaRPr lang="es-CO" sz="2800" dirty="0">
              <a:solidFill>
                <a:srgbClr val="FF0000"/>
              </a:solidFill>
            </a:endParaRPr>
          </a:p>
          <a:p>
            <a:endParaRPr lang="es-CO" sz="2800" dirty="0"/>
          </a:p>
          <a:p>
            <a:pPr lvl="1"/>
            <a:r>
              <a:rPr lang="es-CO" dirty="0"/>
              <a:t>Después de su desobediencia, Adán y Eva tuvieron miedo de Dios, y se escondieron de Él. </a:t>
            </a:r>
          </a:p>
          <a:p>
            <a:endParaRPr lang="es-CO" sz="2800" b="1" dirty="0"/>
          </a:p>
          <a:p>
            <a:r>
              <a:rPr lang="es-CO" sz="2800" b="1" dirty="0"/>
              <a:t>Eso siempre es el resultado del pecado– una separación de Dios</a:t>
            </a:r>
            <a:r>
              <a:rPr lang="es-CO" sz="2800" dirty="0"/>
              <a:t>. Dios se les acercó, y le hizo a Adán esta pregunta, </a:t>
            </a:r>
            <a:r>
              <a:rPr lang="es-CO" sz="2800" b="1" dirty="0"/>
              <a:t>¿DONDE ESTÁS TÚ?</a:t>
            </a:r>
            <a:endParaRPr lang="es-CO" sz="2800" dirty="0"/>
          </a:p>
        </p:txBody>
      </p:sp>
    </p:spTree>
    <p:extLst>
      <p:ext uri="{BB962C8B-B14F-4D97-AF65-F5344CB8AC3E}">
        <p14:creationId xmlns:p14="http://schemas.microsoft.com/office/powerpoint/2010/main" val="24160683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cene3d>
            <a:camera prst="orthographicFront"/>
            <a:lightRig rig="threePt" dir="t"/>
          </a:scene3d>
          <a:sp3d>
            <a:bevelT w="165100" prst="coolSlant"/>
          </a:sp3d>
        </p:spPr>
        <p:style>
          <a:lnRef idx="1">
            <a:schemeClr val="accent3"/>
          </a:lnRef>
          <a:fillRef idx="2">
            <a:schemeClr val="accent3"/>
          </a:fillRef>
          <a:effectRef idx="1">
            <a:schemeClr val="accent3"/>
          </a:effectRef>
          <a:fontRef idx="minor">
            <a:schemeClr val="dk1"/>
          </a:fontRef>
        </p:style>
        <p:txBody>
          <a:bodyPr>
            <a:normAutofit fontScale="90000"/>
          </a:bodyPr>
          <a:lstStyle/>
          <a:p>
            <a:r>
              <a:rPr lang="es-CO" dirty="0"/>
              <a:t>Las consecuencias terribles del pecado</a:t>
            </a:r>
          </a:p>
        </p:txBody>
      </p:sp>
      <p:sp>
        <p:nvSpPr>
          <p:cNvPr id="3" name="Marcador de contenido 2"/>
          <p:cNvSpPr>
            <a:spLocks noGrp="1"/>
          </p:cNvSpPr>
          <p:nvPr>
            <p:ph idx="1"/>
          </p:nvPr>
        </p:nvSpPr>
        <p:spPr>
          <a:xfrm>
            <a:off x="457200" y="5517232"/>
            <a:ext cx="8229600" cy="968971"/>
          </a:xfrm>
          <a:scene3d>
            <a:camera prst="orthographicFront"/>
            <a:lightRig rig="threePt" dir="t"/>
          </a:scene3d>
          <a:sp3d>
            <a:bevelT w="165100" prst="coolSlant"/>
          </a:sp3d>
        </p:spPr>
        <p:style>
          <a:lnRef idx="1">
            <a:schemeClr val="accent3"/>
          </a:lnRef>
          <a:fillRef idx="2">
            <a:schemeClr val="accent3"/>
          </a:fillRef>
          <a:effectRef idx="1">
            <a:schemeClr val="accent3"/>
          </a:effectRef>
          <a:fontRef idx="minor">
            <a:schemeClr val="dk1"/>
          </a:fontRef>
        </p:style>
        <p:txBody>
          <a:bodyPr>
            <a:normAutofit/>
          </a:bodyPr>
          <a:lstStyle/>
          <a:p>
            <a:pPr marL="0" indent="0" algn="ctr">
              <a:buNone/>
            </a:pPr>
            <a:r>
              <a:rPr lang="es-CO" sz="4400" b="1" dirty="0"/>
              <a:t>Temor, miedo y vergüenza.</a:t>
            </a:r>
          </a:p>
        </p:txBody>
      </p:sp>
      <p:pic>
        <p:nvPicPr>
          <p:cNvPr id="4" name="Imagen 3"/>
          <p:cNvPicPr>
            <a:picLocks noChangeAspect="1"/>
          </p:cNvPicPr>
          <p:nvPr/>
        </p:nvPicPr>
        <p:blipFill>
          <a:blip r:embed="rId2"/>
          <a:stretch>
            <a:fillRect/>
          </a:stretch>
        </p:blipFill>
        <p:spPr>
          <a:xfrm>
            <a:off x="457200" y="1884564"/>
            <a:ext cx="4330824" cy="3272627"/>
          </a:xfrm>
          <a:prstGeom prst="rect">
            <a:avLst/>
          </a:prstGeom>
          <a:scene3d>
            <a:camera prst="orthographicFront"/>
            <a:lightRig rig="threePt" dir="t"/>
          </a:scene3d>
          <a:sp3d>
            <a:bevelT w="165100" prst="coolSlant"/>
          </a:sp3d>
        </p:spPr>
      </p:pic>
      <p:pic>
        <p:nvPicPr>
          <p:cNvPr id="5" name="Imagen 4"/>
          <p:cNvPicPr>
            <a:picLocks noChangeAspect="1"/>
          </p:cNvPicPr>
          <p:nvPr/>
        </p:nvPicPr>
        <p:blipFill>
          <a:blip r:embed="rId3"/>
          <a:stretch>
            <a:fillRect/>
          </a:stretch>
        </p:blipFill>
        <p:spPr>
          <a:xfrm>
            <a:off x="5076056" y="1856384"/>
            <a:ext cx="3610744" cy="3300808"/>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296639630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336704"/>
          </a:xfrm>
          <a:solidFill>
            <a:schemeClr val="accent3">
              <a:lumMod val="20000"/>
              <a:lumOff val="80000"/>
            </a:schemeClr>
          </a:solidFill>
          <a:effectLst>
            <a:glow rad="101600">
              <a:schemeClr val="tx1">
                <a:alpha val="60000"/>
              </a:schemeClr>
            </a:glow>
          </a:effectLst>
        </p:spPr>
        <p:txBody>
          <a:bodyPr>
            <a:normAutofit fontScale="85000" lnSpcReduction="20000"/>
          </a:bodyPr>
          <a:lstStyle/>
          <a:p>
            <a:pPr lvl="1"/>
            <a:r>
              <a:rPr lang="es-CO" sz="3600" b="1" i="1" dirty="0"/>
              <a:t>1</a:t>
            </a:r>
            <a:r>
              <a:rPr lang="es-CO" dirty="0"/>
              <a:t>. Dios sabía dónde estaban </a:t>
            </a:r>
            <a:r>
              <a:rPr lang="es-CO" u="sng" dirty="0"/>
              <a:t>físicamente</a:t>
            </a:r>
            <a:r>
              <a:rPr lang="es-CO" dirty="0"/>
              <a:t> Adán y Eva- escondidos de El tras de un árbol.</a:t>
            </a:r>
          </a:p>
          <a:p>
            <a:pPr lvl="1"/>
            <a:r>
              <a:rPr lang="es-CO" sz="3600" b="1" i="1" dirty="0"/>
              <a:t>2</a:t>
            </a:r>
            <a:r>
              <a:rPr lang="es-CO" dirty="0"/>
              <a:t>. Dios sabía dónde estaban </a:t>
            </a:r>
            <a:r>
              <a:rPr lang="es-CO" u="sng" dirty="0"/>
              <a:t>espiritualmente</a:t>
            </a:r>
            <a:r>
              <a:rPr lang="es-CO" dirty="0"/>
              <a:t> - desobedientes - en pecado.</a:t>
            </a:r>
          </a:p>
          <a:p>
            <a:r>
              <a:rPr lang="es-CO" dirty="0"/>
              <a:t>Entonces, ¿Por qué le hizo a Adán la pregunta? - ¿</a:t>
            </a:r>
            <a:r>
              <a:rPr lang="es-CO" b="1" dirty="0"/>
              <a:t>Dónde estás tú</a:t>
            </a:r>
            <a:r>
              <a:rPr lang="es-CO" dirty="0"/>
              <a:t>? </a:t>
            </a:r>
          </a:p>
          <a:p>
            <a:pPr lvl="1"/>
            <a:r>
              <a:rPr lang="es-CO" dirty="0"/>
              <a:t>"</a:t>
            </a:r>
            <a:r>
              <a:rPr lang="es-CO" dirty="0">
                <a:solidFill>
                  <a:srgbClr val="FF0000"/>
                </a:solidFill>
              </a:rPr>
              <a:t>Dios quería que Adán reconociera su condición pecaminosa y la posición en que se encontraba por haber desobedecido </a:t>
            </a:r>
            <a:r>
              <a:rPr lang="es-CO" dirty="0"/>
              <a:t>(estaban en pecado), </a:t>
            </a:r>
            <a:r>
              <a:rPr lang="es-CO" dirty="0">
                <a:solidFill>
                  <a:srgbClr val="FF0000"/>
                </a:solidFill>
              </a:rPr>
              <a:t>para luego, admitir su culpa, y pedirle perdón</a:t>
            </a:r>
            <a:r>
              <a:rPr lang="es-CO" dirty="0"/>
              <a:t>". </a:t>
            </a:r>
            <a:r>
              <a:rPr lang="es-CO" b="1" dirty="0"/>
              <a:t>PERO ADÁN NO LO HIZO</a:t>
            </a:r>
            <a:r>
              <a:rPr lang="es-CO" dirty="0"/>
              <a:t>. </a:t>
            </a:r>
          </a:p>
          <a:p>
            <a:r>
              <a:rPr lang="es-CO" dirty="0"/>
              <a:t>¿</a:t>
            </a:r>
            <a:r>
              <a:rPr lang="es-CO" sz="3300" b="1" dirty="0"/>
              <a:t>Cuál fue el resultado</a:t>
            </a:r>
            <a:r>
              <a:rPr lang="es-CO" dirty="0"/>
              <a:t>? </a:t>
            </a:r>
          </a:p>
          <a:p>
            <a:r>
              <a:rPr lang="es-CO" dirty="0">
                <a:solidFill>
                  <a:srgbClr val="FF0000"/>
                </a:solidFill>
              </a:rPr>
              <a:t>¡El juicio de Dios cayó sobre ellos¡ y a través de ellos, sobre todos sus descendientes – "</a:t>
            </a:r>
            <a:r>
              <a:rPr lang="es-CO" u="sng" dirty="0">
                <a:solidFill>
                  <a:srgbClr val="FF0000"/>
                </a:solidFill>
              </a:rPr>
              <a:t>toda la raza humana</a:t>
            </a:r>
            <a:r>
              <a:rPr lang="es-CO" dirty="0"/>
              <a:t>". Es por eso que todos nacemos en pecado </a:t>
            </a:r>
            <a:r>
              <a:rPr lang="es-CO" dirty="0">
                <a:solidFill>
                  <a:srgbClr val="FF0000"/>
                </a:solidFill>
              </a:rPr>
              <a:t>(Ver Romanos 3:23), </a:t>
            </a:r>
            <a:r>
              <a:rPr lang="es-CO" dirty="0"/>
              <a:t>y estamos condenados delante de Él como lo dice </a:t>
            </a:r>
            <a:r>
              <a:rPr lang="es-CO" dirty="0">
                <a:solidFill>
                  <a:srgbClr val="FF0000"/>
                </a:solidFill>
              </a:rPr>
              <a:t>(Juan 3:18,36), </a:t>
            </a:r>
            <a:r>
              <a:rPr lang="es-CO" dirty="0"/>
              <a:t>hasta que recibamos a Cristo como nuestro Salvador Personal.</a:t>
            </a:r>
          </a:p>
          <a:p>
            <a:endParaRPr lang="es-CO" dirty="0"/>
          </a:p>
        </p:txBody>
      </p:sp>
    </p:spTree>
    <p:extLst>
      <p:ext uri="{BB962C8B-B14F-4D97-AF65-F5344CB8AC3E}">
        <p14:creationId xmlns:p14="http://schemas.microsoft.com/office/powerpoint/2010/main" val="358026320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Monografias.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2924944"/>
            <a:ext cx="8424936" cy="3759164"/>
          </a:xfrm>
          <a:prstGeom prst="rect">
            <a:avLst/>
          </a:prstGeom>
          <a:noFill/>
          <a:effectLst>
            <a:glow rad="228600">
              <a:schemeClr val="accent2">
                <a:satMod val="175000"/>
                <a:alpha val="40000"/>
              </a:schemeClr>
            </a:glow>
          </a:effectLst>
          <a:extLst>
            <a:ext uri="{909E8E84-426E-40DD-AFC4-6F175D3DCCD1}">
              <a14:hiddenFill xmlns:a14="http://schemas.microsoft.com/office/drawing/2010/main">
                <a:solidFill>
                  <a:srgbClr val="FFFFFF"/>
                </a:solidFill>
              </a14:hiddenFill>
            </a:ext>
          </a:extLst>
        </p:spPr>
      </p:pic>
      <p:sp>
        <p:nvSpPr>
          <p:cNvPr id="4" name="Rectángulo 3"/>
          <p:cNvSpPr/>
          <p:nvPr/>
        </p:nvSpPr>
        <p:spPr>
          <a:xfrm>
            <a:off x="395536" y="188640"/>
            <a:ext cx="8424936" cy="1815882"/>
          </a:xfrm>
          <a:prstGeom prst="rect">
            <a:avLst/>
          </a:prstGeom>
          <a:effectLst>
            <a:glow rad="228600">
              <a:schemeClr val="accent1">
                <a:satMod val="175000"/>
                <a:alpha val="40000"/>
              </a:schemeClr>
            </a:glow>
            <a:outerShdw blurRad="40000" dist="20000" dir="5400000" rotWithShape="0">
              <a:srgbClr val="000000">
                <a:alpha val="38000"/>
              </a:srgbClr>
            </a:outerShdw>
          </a:effectLst>
        </p:spPr>
        <p:style>
          <a:lnRef idx="1">
            <a:schemeClr val="accent2"/>
          </a:lnRef>
          <a:fillRef idx="2">
            <a:schemeClr val="accent2"/>
          </a:fillRef>
          <a:effectRef idx="1">
            <a:schemeClr val="accent2"/>
          </a:effectRef>
          <a:fontRef idx="minor">
            <a:schemeClr val="dk1"/>
          </a:fontRef>
        </p:style>
        <p:txBody>
          <a:bodyPr wrap="square">
            <a:spAutoFit/>
          </a:bodyPr>
          <a:lstStyle/>
          <a:p>
            <a:pPr algn="ctr"/>
            <a:r>
              <a:rPr lang="es-CO" sz="2800" b="1" dirty="0"/>
              <a:t>CUANDO DIOS MIRA EL MUNDO, VE DOS FAMILIAS. </a:t>
            </a:r>
            <a:br>
              <a:rPr lang="es-CO" sz="2800" b="1" dirty="0"/>
            </a:br>
            <a:r>
              <a:rPr lang="es-CO" sz="2800" b="1" dirty="0"/>
              <a:t>Ve la familia de Adán y ve la familia de Cristo</a:t>
            </a:r>
            <a:r>
              <a:rPr lang="es-CO" sz="2800" dirty="0"/>
              <a:t>. </a:t>
            </a:r>
            <a:br>
              <a:rPr lang="es-CO" sz="2800" dirty="0"/>
            </a:br>
            <a:r>
              <a:rPr lang="es-CO" sz="2800" dirty="0"/>
              <a:t>Adán es la cabeza de todos los que están en su familia y Cristo es la Cabeza de todos los que están en Su familia.</a:t>
            </a:r>
          </a:p>
        </p:txBody>
      </p:sp>
      <p:sp>
        <p:nvSpPr>
          <p:cNvPr id="5" name="Rectángulo 4"/>
          <p:cNvSpPr/>
          <p:nvPr/>
        </p:nvSpPr>
        <p:spPr>
          <a:xfrm>
            <a:off x="2537774" y="2164951"/>
            <a:ext cx="4140460" cy="584775"/>
          </a:xfrm>
          <a:prstGeom prst="rect">
            <a:avLst/>
          </a:prstGeom>
        </p:spPr>
        <p:txBody>
          <a:bodyPr wrap="square">
            <a:spAutoFit/>
          </a:bodyPr>
          <a:lstStyle/>
          <a:p>
            <a:pPr algn="ctr"/>
            <a:r>
              <a:rPr lang="es-CO" sz="3200" b="1" dirty="0"/>
              <a:t>Hay sólo dos Familias:</a:t>
            </a:r>
          </a:p>
        </p:txBody>
      </p:sp>
    </p:spTree>
    <p:extLst>
      <p:ext uri="{BB962C8B-B14F-4D97-AF65-F5344CB8AC3E}">
        <p14:creationId xmlns:p14="http://schemas.microsoft.com/office/powerpoint/2010/main" val="16509801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effectLst>
            <a:glow rad="101600">
              <a:srgbClr val="C00000">
                <a:alpha val="60000"/>
              </a:srgbClr>
            </a:glow>
            <a:outerShdw blurRad="40000" dist="20000" dir="5400000" rotWithShape="0">
              <a:srgbClr val="000000">
                <a:alpha val="38000"/>
              </a:srgbClr>
            </a:outerShdw>
          </a:effectLst>
        </p:spPr>
        <p:style>
          <a:lnRef idx="1">
            <a:schemeClr val="accent4"/>
          </a:lnRef>
          <a:fillRef idx="2">
            <a:schemeClr val="accent4"/>
          </a:fillRef>
          <a:effectRef idx="1">
            <a:schemeClr val="accent4"/>
          </a:effectRef>
          <a:fontRef idx="minor">
            <a:schemeClr val="dk1"/>
          </a:fontRef>
        </p:style>
        <p:txBody>
          <a:bodyPr>
            <a:noAutofit/>
          </a:bodyPr>
          <a:lstStyle/>
          <a:p>
            <a:r>
              <a:rPr lang="es-CO" sz="4000" b="1" dirty="0"/>
              <a:t>Dios ve a cada persona en Adán o en Cristo</a:t>
            </a:r>
          </a:p>
        </p:txBody>
      </p:sp>
      <p:sp>
        <p:nvSpPr>
          <p:cNvPr id="3" name="Marcador de contenido 2"/>
          <p:cNvSpPr>
            <a:spLocks noGrp="1"/>
          </p:cNvSpPr>
          <p:nvPr>
            <p:ph idx="1"/>
          </p:nvPr>
        </p:nvSpPr>
        <p:spPr>
          <a:xfrm>
            <a:off x="457200" y="1600200"/>
            <a:ext cx="8229600" cy="4997152"/>
          </a:xfrm>
          <a:effectLst>
            <a:glow rad="101600">
              <a:schemeClr val="tx1">
                <a:alpha val="60000"/>
              </a:schemeClr>
            </a:glow>
            <a:outerShdw blurRad="40000" dist="20000" dir="5400000" rotWithShape="0">
              <a:srgbClr val="000000">
                <a:alpha val="38000"/>
              </a:srgbClr>
            </a:outerShdw>
          </a:effectLst>
        </p:spPr>
        <p:style>
          <a:lnRef idx="1">
            <a:schemeClr val="accent3"/>
          </a:lnRef>
          <a:fillRef idx="2">
            <a:schemeClr val="accent3"/>
          </a:fillRef>
          <a:effectRef idx="1">
            <a:schemeClr val="accent3"/>
          </a:effectRef>
          <a:fontRef idx="minor">
            <a:schemeClr val="dk1"/>
          </a:fontRef>
        </p:style>
        <p:txBody>
          <a:bodyPr>
            <a:normAutofit fontScale="92500" lnSpcReduction="10000"/>
          </a:bodyPr>
          <a:lstStyle/>
          <a:p>
            <a:pPr marL="0" indent="0" algn="ctr">
              <a:buNone/>
            </a:pPr>
            <a:r>
              <a:rPr lang="es-CO" dirty="0"/>
              <a:t>Por ende: Si tu estas en la familia de Adán, Dios te ve en Adán. Si tu estas en la familia de Cristo, Dios te ve en Cristo.</a:t>
            </a:r>
          </a:p>
          <a:p>
            <a:pPr marL="0" indent="0" algn="ctr">
              <a:buNone/>
            </a:pPr>
            <a:r>
              <a:rPr lang="es-CO" dirty="0"/>
              <a:t>Dios te ve en "Adán o en Cristo". ¡El te ve a ti en Adán o en Cristo! </a:t>
            </a:r>
          </a:p>
          <a:p>
            <a:pPr marL="0" indent="0" algn="ctr">
              <a:buNone/>
            </a:pPr>
            <a:endParaRPr lang="es-CO" sz="3500" b="1" dirty="0"/>
          </a:p>
          <a:p>
            <a:pPr marL="0" indent="0" algn="ctr">
              <a:buNone/>
            </a:pPr>
            <a:r>
              <a:rPr lang="es-CO" sz="3500" b="1" dirty="0"/>
              <a:t>¿Dónde estás tú? ¿Estás en Adán o En Cristo? </a:t>
            </a:r>
          </a:p>
          <a:p>
            <a:pPr marL="0" indent="0" algn="ctr">
              <a:buNone/>
            </a:pPr>
            <a:r>
              <a:rPr lang="es-CO" dirty="0"/>
              <a:t>Esta pregunta es la que quisiera hacerte ahora: </a:t>
            </a:r>
          </a:p>
          <a:p>
            <a:pPr marL="0" indent="0" algn="ctr">
              <a:buNone/>
            </a:pPr>
            <a:r>
              <a:rPr lang="es-CO" sz="3500" b="1" i="1" dirty="0"/>
              <a:t>1. </a:t>
            </a:r>
            <a:r>
              <a:rPr lang="es-CO" dirty="0">
                <a:solidFill>
                  <a:srgbClr val="FF0000"/>
                </a:solidFill>
              </a:rPr>
              <a:t>¿Eres salvo? </a:t>
            </a:r>
          </a:p>
          <a:p>
            <a:pPr marL="0" indent="0">
              <a:buNone/>
            </a:pPr>
            <a:r>
              <a:rPr lang="es-CO" sz="3900" b="1" i="1" dirty="0"/>
              <a:t>2. </a:t>
            </a:r>
            <a:r>
              <a:rPr lang="es-CO" dirty="0">
                <a:solidFill>
                  <a:srgbClr val="FF0000"/>
                </a:solidFill>
              </a:rPr>
              <a:t>¿Tienes absoluta seguridad de ser hijo de Dios? </a:t>
            </a:r>
          </a:p>
          <a:p>
            <a:endParaRPr lang="es-CO" dirty="0"/>
          </a:p>
        </p:txBody>
      </p:sp>
    </p:spTree>
    <p:extLst>
      <p:ext uri="{BB962C8B-B14F-4D97-AF65-F5344CB8AC3E}">
        <p14:creationId xmlns:p14="http://schemas.microsoft.com/office/powerpoint/2010/main" val="41460232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264696"/>
          </a:xfrm>
          <a:effectLst>
            <a:glow rad="101600">
              <a:schemeClr val="tx1">
                <a:alpha val="6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ormAutofit lnSpcReduction="10000"/>
          </a:bodyPr>
          <a:lstStyle/>
          <a:p>
            <a:pPr marL="0" indent="0" algn="ctr">
              <a:buNone/>
            </a:pPr>
            <a:r>
              <a:rPr lang="es-CO" sz="3600" b="1" i="1" dirty="0"/>
              <a:t>3</a:t>
            </a:r>
            <a:r>
              <a:rPr lang="es-CO" dirty="0"/>
              <a:t>. </a:t>
            </a:r>
            <a:r>
              <a:rPr lang="es-CO" dirty="0">
                <a:solidFill>
                  <a:srgbClr val="FF0000"/>
                </a:solidFill>
              </a:rPr>
              <a:t>¿La salvación es algo real en tu vida? </a:t>
            </a:r>
          </a:p>
          <a:p>
            <a:pPr marL="0" indent="0" algn="ctr">
              <a:buNone/>
            </a:pPr>
            <a:r>
              <a:rPr lang="es-CO" sz="3600" b="1" i="1" dirty="0"/>
              <a:t>4</a:t>
            </a:r>
            <a:r>
              <a:rPr lang="es-CO" dirty="0"/>
              <a:t>. </a:t>
            </a:r>
            <a:r>
              <a:rPr lang="es-CO" dirty="0">
                <a:solidFill>
                  <a:srgbClr val="FF0000"/>
                </a:solidFill>
              </a:rPr>
              <a:t>¿Tienes una comunión íntima con Cristo? </a:t>
            </a:r>
          </a:p>
          <a:p>
            <a:pPr marL="0" indent="0" algn="ctr">
              <a:buNone/>
            </a:pPr>
            <a:r>
              <a:rPr lang="es-CO" sz="3600" dirty="0">
                <a:solidFill>
                  <a:srgbClr val="FF0000"/>
                </a:solidFill>
              </a:rPr>
              <a:t>¿Dónde estás en tu vida espiritual? </a:t>
            </a:r>
            <a:endParaRPr lang="es-CO" dirty="0">
              <a:solidFill>
                <a:srgbClr val="FF0000"/>
              </a:solidFill>
            </a:endParaRPr>
          </a:p>
          <a:p>
            <a:pPr marL="0" indent="0" algn="ctr">
              <a:buNone/>
            </a:pPr>
            <a:r>
              <a:rPr lang="es-CO" sz="3600" b="1" i="1" dirty="0"/>
              <a:t>5</a:t>
            </a:r>
            <a:r>
              <a:rPr lang="es-CO" dirty="0"/>
              <a:t>. </a:t>
            </a:r>
            <a:r>
              <a:rPr lang="es-CO" dirty="0">
                <a:solidFill>
                  <a:srgbClr val="FF0000"/>
                </a:solidFill>
              </a:rPr>
              <a:t>¿Estás andando en Cristo?</a:t>
            </a:r>
          </a:p>
          <a:p>
            <a:pPr marL="0" indent="0" algn="ctr">
              <a:buNone/>
            </a:pPr>
            <a:endParaRPr lang="es-CO" dirty="0"/>
          </a:p>
          <a:p>
            <a:pPr marL="0" indent="0" algn="ctr">
              <a:buNone/>
            </a:pPr>
            <a:r>
              <a:rPr lang="es-CO" dirty="0"/>
              <a:t>Si no puedes contestar estas preguntas en forma afirmativa, Hay Buenas Noticias. Tú puedes saber en donde estas (En Adán o En Cristo), sabiendo: </a:t>
            </a:r>
          </a:p>
          <a:p>
            <a:pPr marL="0" indent="0" algn="ctr">
              <a:buNone/>
            </a:pPr>
            <a:r>
              <a:rPr lang="es-CO" dirty="0">
                <a:solidFill>
                  <a:srgbClr val="FF0000"/>
                </a:solidFill>
              </a:rPr>
              <a:t>¿Qué significa estar EN ADÁN? y ¿Qué significa estar EN CRISTO?</a:t>
            </a:r>
          </a:p>
          <a:p>
            <a:endParaRPr lang="es-CO" dirty="0"/>
          </a:p>
        </p:txBody>
      </p:sp>
    </p:spTree>
    <p:extLst>
      <p:ext uri="{BB962C8B-B14F-4D97-AF65-F5344CB8AC3E}">
        <p14:creationId xmlns:p14="http://schemas.microsoft.com/office/powerpoint/2010/main" val="2697307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effectLst>
            <a:glow rad="228600">
              <a:schemeClr val="accent1">
                <a:satMod val="175000"/>
                <a:alpha val="40000"/>
              </a:schemeClr>
            </a:glow>
            <a:outerShdw blurRad="40000" dist="20000" dir="5400000" rotWithShape="0">
              <a:srgbClr val="000000">
                <a:alpha val="38000"/>
              </a:srgbClr>
            </a:outerShdw>
          </a:effectLst>
        </p:spPr>
        <p:style>
          <a:lnRef idx="1">
            <a:schemeClr val="accent2"/>
          </a:lnRef>
          <a:fillRef idx="2">
            <a:schemeClr val="accent2"/>
          </a:fillRef>
          <a:effectRef idx="1">
            <a:schemeClr val="accent2"/>
          </a:effectRef>
          <a:fontRef idx="minor">
            <a:schemeClr val="dk1"/>
          </a:fontRef>
        </p:style>
        <p:txBody>
          <a:bodyPr>
            <a:normAutofit/>
          </a:bodyPr>
          <a:lstStyle/>
          <a:p>
            <a:r>
              <a:rPr lang="es-CO" b="1" dirty="0"/>
              <a:t>¿QUÉ SIGNIFICA ESTAR EN ADAN?</a:t>
            </a:r>
          </a:p>
        </p:txBody>
      </p:sp>
      <p:sp>
        <p:nvSpPr>
          <p:cNvPr id="3" name="Marcador de contenido 2"/>
          <p:cNvSpPr>
            <a:spLocks noGrp="1"/>
          </p:cNvSpPr>
          <p:nvPr>
            <p:ph idx="1"/>
          </p:nvPr>
        </p:nvSpPr>
        <p:spPr>
          <a:xfrm>
            <a:off x="457200" y="1600200"/>
            <a:ext cx="8229600" cy="5069160"/>
          </a:xfrm>
          <a:effectLst>
            <a:glow rad="101600">
              <a:schemeClr val="tx1">
                <a:alpha val="60000"/>
              </a:schemeClr>
            </a:glow>
            <a:outerShdw blurRad="40000" dist="20000" dir="5400000" rotWithShape="0">
              <a:srgbClr val="000000">
                <a:alpha val="38000"/>
              </a:srgbClr>
            </a:outerShdw>
          </a:effectLst>
        </p:spPr>
        <p:style>
          <a:lnRef idx="1">
            <a:schemeClr val="accent3"/>
          </a:lnRef>
          <a:fillRef idx="2">
            <a:schemeClr val="accent3"/>
          </a:fillRef>
          <a:effectRef idx="1">
            <a:schemeClr val="accent3"/>
          </a:effectRef>
          <a:fontRef idx="minor">
            <a:schemeClr val="dk1"/>
          </a:fontRef>
        </p:style>
        <p:txBody>
          <a:bodyPr>
            <a:normAutofit fontScale="92500" lnSpcReduction="10000"/>
          </a:bodyPr>
          <a:lstStyle/>
          <a:p>
            <a:pPr marL="0" indent="0" algn="ctr">
              <a:buNone/>
            </a:pPr>
            <a:r>
              <a:rPr lang="es-CO" dirty="0"/>
              <a:t>A. Estar EN ADÁN, quiere decir: </a:t>
            </a:r>
          </a:p>
          <a:p>
            <a:pPr marL="0" indent="0" algn="ctr">
              <a:buNone/>
            </a:pPr>
            <a:r>
              <a:rPr lang="es-CO" sz="3600" b="1" i="1" dirty="0"/>
              <a:t>1</a:t>
            </a:r>
            <a:r>
              <a:rPr lang="es-CO" dirty="0"/>
              <a:t>. Participar en TODO lo que Adán hizo y todo lo que fue. </a:t>
            </a:r>
            <a:r>
              <a:rPr lang="es-CO" dirty="0">
                <a:solidFill>
                  <a:srgbClr val="FF0000"/>
                </a:solidFill>
              </a:rPr>
              <a:t>(Ver Romanos 5:12,18-19). </a:t>
            </a:r>
            <a:r>
              <a:rPr lang="es-CO" dirty="0"/>
              <a:t>Hay ciertas cosas que son verdaderas acerca de cada persona que está en Adán. </a:t>
            </a:r>
          </a:p>
          <a:p>
            <a:pPr marL="0" indent="0" algn="ctr">
              <a:buNone/>
            </a:pPr>
            <a:endParaRPr lang="es-CO" dirty="0"/>
          </a:p>
          <a:p>
            <a:pPr marL="0" indent="0" algn="ctr">
              <a:buNone/>
            </a:pPr>
            <a:r>
              <a:rPr lang="es-CO" sz="3900" b="1" dirty="0"/>
              <a:t>Las siguientes son 5 de ellas:</a:t>
            </a:r>
          </a:p>
          <a:p>
            <a:pPr marL="0" indent="0" algn="ctr">
              <a:buNone/>
            </a:pPr>
            <a:r>
              <a:rPr lang="es-CO" sz="3600" b="1" i="1" dirty="0"/>
              <a:t>a</a:t>
            </a:r>
            <a:r>
              <a:rPr lang="es-CO" dirty="0"/>
              <a:t>. </a:t>
            </a:r>
            <a:r>
              <a:rPr lang="es-CO" u="sng" dirty="0"/>
              <a:t>Estar separado de la vida de Dios</a:t>
            </a:r>
            <a:r>
              <a:rPr lang="es-CO" dirty="0"/>
              <a:t>. El pecado de Adán separo a todos los hombres de la vida de Dios. </a:t>
            </a:r>
            <a:r>
              <a:rPr lang="es-CO" dirty="0">
                <a:solidFill>
                  <a:srgbClr val="FF0000"/>
                </a:solidFill>
              </a:rPr>
              <a:t>(Ver Génesis 2:17; Romanos 3:23)</a:t>
            </a:r>
          </a:p>
          <a:p>
            <a:endParaRPr lang="es-CO" dirty="0"/>
          </a:p>
        </p:txBody>
      </p:sp>
    </p:spTree>
    <p:extLst>
      <p:ext uri="{BB962C8B-B14F-4D97-AF65-F5344CB8AC3E}">
        <p14:creationId xmlns:p14="http://schemas.microsoft.com/office/powerpoint/2010/main" val="12346976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5976664"/>
          </a:xfrm>
          <a:effectLst>
            <a:glow rad="101600">
              <a:schemeClr val="tx1">
                <a:alpha val="60000"/>
              </a:schemeClr>
            </a:glow>
            <a:outerShdw blurRad="40000" dist="20000" dir="5400000" rotWithShape="0">
              <a:srgbClr val="000000">
                <a:alpha val="38000"/>
              </a:srgbClr>
            </a:outerShdw>
          </a:effectLst>
        </p:spPr>
        <p:style>
          <a:lnRef idx="1">
            <a:schemeClr val="accent3"/>
          </a:lnRef>
          <a:fillRef idx="2">
            <a:schemeClr val="accent3"/>
          </a:fillRef>
          <a:effectRef idx="1">
            <a:schemeClr val="accent3"/>
          </a:effectRef>
          <a:fontRef idx="minor">
            <a:schemeClr val="dk1"/>
          </a:fontRef>
        </p:style>
        <p:txBody>
          <a:bodyPr>
            <a:normAutofit/>
          </a:bodyPr>
          <a:lstStyle/>
          <a:p>
            <a:pPr marL="0" indent="0" algn="ctr">
              <a:buNone/>
            </a:pPr>
            <a:r>
              <a:rPr lang="es-CO" sz="3600" b="1" dirty="0"/>
              <a:t>1</a:t>
            </a:r>
            <a:r>
              <a:rPr lang="es-CO" dirty="0"/>
              <a:t>) </a:t>
            </a:r>
            <a:r>
              <a:rPr lang="es-CO" u="sng" dirty="0"/>
              <a:t>El pecado separa de Dios</a:t>
            </a:r>
            <a:r>
              <a:rPr lang="es-CO" dirty="0"/>
              <a:t>. Cuando Adán pecó, quedó aislado de la vida de Dios. Quedar separado de la vida de Dios es estar muerto espiritualmente.</a:t>
            </a:r>
          </a:p>
          <a:p>
            <a:pPr marL="0" indent="0" algn="ctr">
              <a:buNone/>
            </a:pPr>
            <a:r>
              <a:rPr lang="es-CO" sz="3600" b="1" i="1" dirty="0"/>
              <a:t>2</a:t>
            </a:r>
            <a:r>
              <a:rPr lang="es-CO" dirty="0"/>
              <a:t>) </a:t>
            </a:r>
            <a:r>
              <a:rPr lang="es-CO" u="sng" dirty="0"/>
              <a:t>El pecado de Adán resultó en la muerte espiritual, no sólo para él, sino para toda la raza humana</a:t>
            </a:r>
            <a:r>
              <a:rPr lang="es-CO" dirty="0"/>
              <a:t>. Todos los hombres quedaron separados de la vida de Dios. ¿Por qué? Porque todos los hombres están EN ADAN, es decir, que todos heredamos la naturaleza pecaminosa de Adán. </a:t>
            </a:r>
          </a:p>
        </p:txBody>
      </p:sp>
    </p:spTree>
    <p:extLst>
      <p:ext uri="{BB962C8B-B14F-4D97-AF65-F5344CB8AC3E}">
        <p14:creationId xmlns:p14="http://schemas.microsoft.com/office/powerpoint/2010/main" val="19915828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ircle(in)">
                                      <p:cBhvr>
                                        <p:cTn id="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effectLst>
            <a:glow rad="101600">
              <a:schemeClr val="tx1">
                <a:alpha val="60000"/>
              </a:schemeClr>
            </a:glow>
            <a:outerShdw blurRad="40000" dist="20000" dir="5400000" rotWithShape="0">
              <a:srgbClr val="000000">
                <a:alpha val="38000"/>
              </a:srgbClr>
            </a:outerShdw>
          </a:effectLst>
        </p:spPr>
        <p:style>
          <a:lnRef idx="1">
            <a:schemeClr val="accent2"/>
          </a:lnRef>
          <a:fillRef idx="2">
            <a:schemeClr val="accent2"/>
          </a:fillRef>
          <a:effectRef idx="1">
            <a:schemeClr val="accent2"/>
          </a:effectRef>
          <a:fontRef idx="minor">
            <a:schemeClr val="dk1"/>
          </a:fontRef>
        </p:style>
        <p:txBody>
          <a:bodyPr>
            <a:normAutofit fontScale="90000"/>
          </a:bodyPr>
          <a:lstStyle/>
          <a:p>
            <a:r>
              <a:rPr lang="es-CO" b="1" dirty="0"/>
              <a:t>El pecado separa al hombre de Dios</a:t>
            </a:r>
          </a:p>
        </p:txBody>
      </p:sp>
      <p:sp>
        <p:nvSpPr>
          <p:cNvPr id="3" name="Marcador de contenido 2"/>
          <p:cNvSpPr>
            <a:spLocks noGrp="1"/>
          </p:cNvSpPr>
          <p:nvPr>
            <p:ph idx="1"/>
          </p:nvPr>
        </p:nvSpPr>
        <p:spPr>
          <a:xfrm>
            <a:off x="457200" y="5229200"/>
            <a:ext cx="8229600" cy="1368152"/>
          </a:xfrm>
          <a:effectLst>
            <a:glow rad="101600">
              <a:schemeClr val="tx1">
                <a:alpha val="60000"/>
              </a:schemeClr>
            </a:glow>
            <a:outerShdw blurRad="40000" dist="20000" dir="5400000" rotWithShape="0">
              <a:srgbClr val="000000">
                <a:alpha val="38000"/>
              </a:srgbClr>
            </a:outerShdw>
          </a:effectLst>
        </p:spPr>
        <p:style>
          <a:lnRef idx="1">
            <a:schemeClr val="accent2"/>
          </a:lnRef>
          <a:fillRef idx="2">
            <a:schemeClr val="accent2"/>
          </a:fillRef>
          <a:effectRef idx="1">
            <a:schemeClr val="accent2"/>
          </a:effectRef>
          <a:fontRef idx="minor">
            <a:schemeClr val="dk1"/>
          </a:fontRef>
        </p:style>
        <p:txBody>
          <a:bodyPr>
            <a:normAutofit/>
          </a:bodyPr>
          <a:lstStyle/>
          <a:p>
            <a:pPr marL="0" indent="0" algn="ctr">
              <a:buNone/>
            </a:pPr>
            <a:r>
              <a:rPr lang="es-CO" b="1" dirty="0"/>
              <a:t>El pecado siembra ruina, dolor y finalmente la muerte eterna </a:t>
            </a:r>
          </a:p>
        </p:txBody>
      </p:sp>
      <p:pic>
        <p:nvPicPr>
          <p:cNvPr id="4" name="Imagen 3"/>
          <p:cNvPicPr>
            <a:picLocks noChangeAspect="1"/>
          </p:cNvPicPr>
          <p:nvPr/>
        </p:nvPicPr>
        <p:blipFill>
          <a:blip r:embed="rId2"/>
          <a:stretch>
            <a:fillRect/>
          </a:stretch>
        </p:blipFill>
        <p:spPr>
          <a:xfrm>
            <a:off x="457200" y="1772816"/>
            <a:ext cx="4186808" cy="3238103"/>
          </a:xfrm>
          <a:prstGeom prst="rect">
            <a:avLst/>
          </a:prstGeom>
        </p:spPr>
      </p:pic>
      <p:pic>
        <p:nvPicPr>
          <p:cNvPr id="5" name="Imagen 4"/>
          <p:cNvPicPr>
            <a:picLocks noChangeAspect="1"/>
          </p:cNvPicPr>
          <p:nvPr/>
        </p:nvPicPr>
        <p:blipFill>
          <a:blip r:embed="rId3"/>
          <a:stretch>
            <a:fillRect/>
          </a:stretch>
        </p:blipFill>
        <p:spPr>
          <a:xfrm>
            <a:off x="4932040" y="1772816"/>
            <a:ext cx="3754760" cy="3238103"/>
          </a:xfrm>
          <a:prstGeom prst="rect">
            <a:avLst/>
          </a:prstGeom>
        </p:spPr>
      </p:pic>
    </p:spTree>
    <p:extLst>
      <p:ext uri="{BB962C8B-B14F-4D97-AF65-F5344CB8AC3E}">
        <p14:creationId xmlns:p14="http://schemas.microsoft.com/office/powerpoint/2010/main" val="412282015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59102" y="188640"/>
            <a:ext cx="8420193" cy="1143000"/>
          </a:xfrm>
          <a:effectLst>
            <a:glow rad="101600">
              <a:schemeClr val="tx1">
                <a:alpha val="60000"/>
              </a:schemeClr>
            </a:glow>
            <a:outerShdw blurRad="40000" dist="20000" dir="5400000" rotWithShape="0">
              <a:srgbClr val="000000">
                <a:alpha val="38000"/>
              </a:srgbClr>
            </a:outerShdw>
          </a:effectLst>
        </p:spPr>
        <p:style>
          <a:lnRef idx="1">
            <a:schemeClr val="accent2"/>
          </a:lnRef>
          <a:fillRef idx="2">
            <a:schemeClr val="accent2"/>
          </a:fillRef>
          <a:effectRef idx="1">
            <a:schemeClr val="accent2"/>
          </a:effectRef>
          <a:fontRef idx="minor">
            <a:schemeClr val="dk1"/>
          </a:fontRef>
        </p:style>
        <p:txBody>
          <a:bodyPr>
            <a:noAutofit/>
          </a:bodyPr>
          <a:lstStyle/>
          <a:p>
            <a:r>
              <a:rPr lang="es-CO" sz="3600" dirty="0"/>
              <a:t>El pecado nos separa de Dios y de nuestro prójimo: ¿no es lo mismo que hizo Adán?</a:t>
            </a:r>
          </a:p>
        </p:txBody>
      </p:sp>
      <p:pic>
        <p:nvPicPr>
          <p:cNvPr id="4" name="Imagen 3"/>
          <p:cNvPicPr>
            <a:picLocks noChangeAspect="1"/>
          </p:cNvPicPr>
          <p:nvPr/>
        </p:nvPicPr>
        <p:blipFill>
          <a:blip r:embed="rId2"/>
          <a:stretch>
            <a:fillRect/>
          </a:stretch>
        </p:blipFill>
        <p:spPr>
          <a:xfrm>
            <a:off x="323528" y="1556792"/>
            <a:ext cx="8455768" cy="5170226"/>
          </a:xfrm>
          <a:prstGeom prst="rect">
            <a:avLst/>
          </a:prstGeom>
          <a:effectLst>
            <a:glow rad="101600">
              <a:schemeClr val="tx1">
                <a:alpha val="60000"/>
              </a:schemeClr>
            </a:glow>
          </a:effectLst>
        </p:spPr>
      </p:pic>
      <p:sp>
        <p:nvSpPr>
          <p:cNvPr id="6" name="Rectángulo 5"/>
          <p:cNvSpPr/>
          <p:nvPr/>
        </p:nvSpPr>
        <p:spPr>
          <a:xfrm>
            <a:off x="4788024" y="3356992"/>
            <a:ext cx="2860078" cy="523220"/>
          </a:xfrm>
          <a:prstGeom prst="rect">
            <a:avLst/>
          </a:prstGeom>
          <a:effectLst>
            <a:glow rad="101600">
              <a:schemeClr val="tx1">
                <a:alpha val="60000"/>
              </a:schemeClr>
            </a:glow>
            <a:outerShdw blurRad="40000" dist="20000" dir="5400000" rotWithShape="0">
              <a:srgbClr val="000000">
                <a:alpha val="38000"/>
              </a:srgbClr>
            </a:outerShdw>
          </a:effectLst>
        </p:spPr>
        <p:style>
          <a:lnRef idx="1">
            <a:schemeClr val="accent2"/>
          </a:lnRef>
          <a:fillRef idx="2">
            <a:schemeClr val="accent2"/>
          </a:fillRef>
          <a:effectRef idx="1">
            <a:schemeClr val="accent2"/>
          </a:effectRef>
          <a:fontRef idx="minor">
            <a:schemeClr val="dk1"/>
          </a:fontRef>
        </p:style>
        <p:txBody>
          <a:bodyPr wrap="none">
            <a:spAutoFit/>
          </a:bodyPr>
          <a:lstStyle/>
          <a:p>
            <a:r>
              <a:rPr lang="es-CO" sz="2800" dirty="0"/>
              <a:t>¡sigue su ejemplo!</a:t>
            </a:r>
          </a:p>
        </p:txBody>
      </p:sp>
    </p:spTree>
    <p:extLst>
      <p:ext uri="{BB962C8B-B14F-4D97-AF65-F5344CB8AC3E}">
        <p14:creationId xmlns:p14="http://schemas.microsoft.com/office/powerpoint/2010/main" val="36566223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67544" y="548680"/>
            <a:ext cx="8229600" cy="5904656"/>
          </a:xfrm>
          <a:effectLst>
            <a:glow rad="101600">
              <a:schemeClr val="tx1">
                <a:alpha val="60000"/>
              </a:schemeClr>
            </a:glow>
            <a:outerShdw blurRad="40000" dist="20000" dir="5400000" rotWithShape="0">
              <a:srgbClr val="000000">
                <a:alpha val="38000"/>
              </a:srgbClr>
            </a:outerShdw>
          </a:effectLst>
        </p:spPr>
        <p:style>
          <a:lnRef idx="1">
            <a:schemeClr val="accent2"/>
          </a:lnRef>
          <a:fillRef idx="2">
            <a:schemeClr val="accent2"/>
          </a:fillRef>
          <a:effectRef idx="1">
            <a:schemeClr val="accent2"/>
          </a:effectRef>
          <a:fontRef idx="minor">
            <a:schemeClr val="dk1"/>
          </a:fontRef>
        </p:style>
        <p:txBody>
          <a:bodyPr>
            <a:normAutofit/>
          </a:bodyPr>
          <a:lstStyle/>
          <a:p>
            <a:r>
              <a:rPr lang="es-CO" sz="3600" b="1" i="1" dirty="0"/>
              <a:t>b</a:t>
            </a:r>
            <a:r>
              <a:rPr lang="es-CO" dirty="0"/>
              <a:t>. </a:t>
            </a:r>
            <a:r>
              <a:rPr lang="es-CO" b="1" u="sng" dirty="0"/>
              <a:t>Estar en el reino de las tinieblas</a:t>
            </a:r>
            <a:r>
              <a:rPr lang="es-CO" dirty="0"/>
              <a:t>. El pecado de Adán llevo a la raza humana al reino de las tinieblas. </a:t>
            </a:r>
            <a:r>
              <a:rPr lang="es-CO" dirty="0">
                <a:solidFill>
                  <a:srgbClr val="FF0000"/>
                </a:solidFill>
              </a:rPr>
              <a:t>(Romanos 5:12,19).</a:t>
            </a:r>
          </a:p>
          <a:p>
            <a:pPr lvl="1"/>
            <a:endParaRPr lang="es-CO" sz="3200" b="1" i="1" dirty="0"/>
          </a:p>
          <a:p>
            <a:pPr lvl="1"/>
            <a:r>
              <a:rPr lang="es-CO" sz="3200" b="1" i="1" dirty="0"/>
              <a:t>1</a:t>
            </a:r>
            <a:r>
              <a:rPr lang="es-CO" dirty="0"/>
              <a:t>) Cuando Adán se rebeló contra Dios, se alió a Satanás, el primer rebelde. Entró al reino de las tinieblas, del cual Satanás es el gobernador. Así Adán quedó sujeto al poder de Satanás.</a:t>
            </a:r>
          </a:p>
          <a:p>
            <a:pPr lvl="1"/>
            <a:r>
              <a:rPr lang="es-CO" sz="3200" b="1" i="1" dirty="0"/>
              <a:t>2</a:t>
            </a:r>
            <a:r>
              <a:rPr lang="es-CO" dirty="0"/>
              <a:t>) Puesto que Adán fue el principio de la raza humana, llevó a toda la raza humana al reino de las tinieblas.</a:t>
            </a:r>
          </a:p>
        </p:txBody>
      </p:sp>
    </p:spTree>
    <p:extLst>
      <p:ext uri="{BB962C8B-B14F-4D97-AF65-F5344CB8AC3E}">
        <p14:creationId xmlns:p14="http://schemas.microsoft.com/office/powerpoint/2010/main" val="1854463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wipe(down)">
                                      <p:cBhvr>
                                        <p:cTn id="23" dur="580">
                                          <p:stCondLst>
                                            <p:cond delay="0"/>
                                          </p:stCondLst>
                                        </p:cTn>
                                        <p:tgtEl>
                                          <p:spTgt spid="3">
                                            <p:txEl>
                                              <p:pRg st="3" end="3"/>
                                            </p:txEl>
                                          </p:spTgt>
                                        </p:tgtEl>
                                      </p:cBhvr>
                                    </p:animEffect>
                                    <p:anim calcmode="lin" valueType="num">
                                      <p:cBhvr>
                                        <p:cTn id="2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3" end="3"/>
                                            </p:txEl>
                                          </p:spTgt>
                                        </p:tgtEl>
                                      </p:cBhvr>
                                      <p:to x="100000" y="60000"/>
                                    </p:animScale>
                                    <p:animScale>
                                      <p:cBhvr>
                                        <p:cTn id="30" dur="166" decel="50000">
                                          <p:stCondLst>
                                            <p:cond delay="676"/>
                                          </p:stCondLst>
                                        </p:cTn>
                                        <p:tgtEl>
                                          <p:spTgt spid="3">
                                            <p:txEl>
                                              <p:pRg st="3" end="3"/>
                                            </p:txEl>
                                          </p:spTgt>
                                        </p:tgtEl>
                                      </p:cBhvr>
                                      <p:to x="100000" y="100000"/>
                                    </p:animScale>
                                    <p:animScale>
                                      <p:cBhvr>
                                        <p:cTn id="31" dur="26">
                                          <p:stCondLst>
                                            <p:cond delay="1312"/>
                                          </p:stCondLst>
                                        </p:cTn>
                                        <p:tgtEl>
                                          <p:spTgt spid="3">
                                            <p:txEl>
                                              <p:pRg st="3" end="3"/>
                                            </p:txEl>
                                          </p:spTgt>
                                        </p:tgtEl>
                                      </p:cBhvr>
                                      <p:to x="100000" y="80000"/>
                                    </p:animScale>
                                    <p:animScale>
                                      <p:cBhvr>
                                        <p:cTn id="32" dur="166" decel="50000">
                                          <p:stCondLst>
                                            <p:cond delay="1338"/>
                                          </p:stCondLst>
                                        </p:cTn>
                                        <p:tgtEl>
                                          <p:spTgt spid="3">
                                            <p:txEl>
                                              <p:pRg st="3" end="3"/>
                                            </p:txEl>
                                          </p:spTgt>
                                        </p:tgtEl>
                                      </p:cBhvr>
                                      <p:to x="100000" y="100000"/>
                                    </p:animScale>
                                    <p:animScale>
                                      <p:cBhvr>
                                        <p:cTn id="33" dur="26">
                                          <p:stCondLst>
                                            <p:cond delay="1642"/>
                                          </p:stCondLst>
                                        </p:cTn>
                                        <p:tgtEl>
                                          <p:spTgt spid="3">
                                            <p:txEl>
                                              <p:pRg st="3" end="3"/>
                                            </p:txEl>
                                          </p:spTgt>
                                        </p:tgtEl>
                                      </p:cBhvr>
                                      <p:to x="100000" y="90000"/>
                                    </p:animScale>
                                    <p:animScale>
                                      <p:cBhvr>
                                        <p:cTn id="34" dur="166" decel="50000">
                                          <p:stCondLst>
                                            <p:cond delay="1668"/>
                                          </p:stCondLst>
                                        </p:cTn>
                                        <p:tgtEl>
                                          <p:spTgt spid="3">
                                            <p:txEl>
                                              <p:pRg st="3" end="3"/>
                                            </p:txEl>
                                          </p:spTgt>
                                        </p:tgtEl>
                                      </p:cBhvr>
                                      <p:to x="100000" y="100000"/>
                                    </p:animScale>
                                    <p:animScale>
                                      <p:cBhvr>
                                        <p:cTn id="35" dur="26">
                                          <p:stCondLst>
                                            <p:cond delay="1808"/>
                                          </p:stCondLst>
                                        </p:cTn>
                                        <p:tgtEl>
                                          <p:spTgt spid="3">
                                            <p:txEl>
                                              <p:pRg st="3" end="3"/>
                                            </p:txEl>
                                          </p:spTgt>
                                        </p:tgtEl>
                                      </p:cBhvr>
                                      <p:to x="100000" y="95000"/>
                                    </p:animScale>
                                    <p:animScale>
                                      <p:cBhvr>
                                        <p:cTn id="36"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120680"/>
          </a:xfrm>
          <a:scene3d>
            <a:camera prst="orthographicFront"/>
            <a:lightRig rig="threePt" dir="t"/>
          </a:scene3d>
          <a:sp3d>
            <a:bevelT w="165100" prst="coolSlant"/>
          </a:sp3d>
        </p:spPr>
        <p:style>
          <a:lnRef idx="1">
            <a:schemeClr val="accent1"/>
          </a:lnRef>
          <a:fillRef idx="2">
            <a:schemeClr val="accent1"/>
          </a:fillRef>
          <a:effectRef idx="1">
            <a:schemeClr val="accent1"/>
          </a:effectRef>
          <a:fontRef idx="minor">
            <a:schemeClr val="dk1"/>
          </a:fontRef>
        </p:style>
        <p:txBody>
          <a:bodyPr>
            <a:normAutofit fontScale="92500" lnSpcReduction="10000"/>
          </a:bodyPr>
          <a:lstStyle/>
          <a:p>
            <a:r>
              <a:rPr lang="es-CO" sz="4300" b="1" dirty="0"/>
              <a:t>c</a:t>
            </a:r>
            <a:r>
              <a:rPr lang="es-CO" dirty="0"/>
              <a:t>. </a:t>
            </a:r>
            <a:r>
              <a:rPr lang="es-CO" u="sng" dirty="0"/>
              <a:t>Ser Pecador</a:t>
            </a:r>
            <a:r>
              <a:rPr lang="es-CO" dirty="0"/>
              <a:t>: El pecado de Adán dio como resultado una raza de Pecadores. </a:t>
            </a:r>
            <a:r>
              <a:rPr lang="es-CO" dirty="0">
                <a:solidFill>
                  <a:srgbClr val="FF0000"/>
                </a:solidFill>
              </a:rPr>
              <a:t>(Romanos 5:19).</a:t>
            </a:r>
          </a:p>
          <a:p>
            <a:pPr lvl="1"/>
            <a:r>
              <a:rPr lang="es-CO" sz="3500" b="1" dirty="0"/>
              <a:t>1</a:t>
            </a:r>
            <a:r>
              <a:rPr lang="es-CO" dirty="0"/>
              <a:t>) Así como fue creado por Dios, Adán era un hombre con todo su ser centrado en Dios. El amaba a Dios y quería hacer su voluntad. Dios era el rey en el trono de su corazón.</a:t>
            </a:r>
          </a:p>
          <a:p>
            <a:pPr lvl="1"/>
            <a:r>
              <a:rPr lang="es-CO" sz="3500" b="1" dirty="0"/>
              <a:t>2</a:t>
            </a:r>
            <a:r>
              <a:rPr lang="es-CO" dirty="0"/>
              <a:t>) Después que Adán pecó, ocurrió un cambio en su corazón. En vez de amar a Dios y desear hacer su voluntad, ahora Adán se amaba a sí mismo y quería hacer su propia voluntad. Dios ya no reinaba como Rey en su corazón. En vez de eso, su propio "YO" reinaba en el trono de su corazón. Adán tenía ahora una naturaleza pecaminosa.</a:t>
            </a:r>
          </a:p>
          <a:p>
            <a:endParaRPr lang="es-CO" dirty="0"/>
          </a:p>
        </p:txBody>
      </p:sp>
    </p:spTree>
    <p:extLst>
      <p:ext uri="{BB962C8B-B14F-4D97-AF65-F5344CB8AC3E}">
        <p14:creationId xmlns:p14="http://schemas.microsoft.com/office/powerpoint/2010/main" val="29187804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ircle(in)">
                                      <p:cBhvr>
                                        <p:cTn id="7" dur="2000"/>
                                        <p:tgtEl>
                                          <p:spTgt spid="3">
                                            <p:txEl>
                                              <p:pRg st="1" end="1"/>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circle(in)">
                                      <p:cBhvr>
                                        <p:cTn id="10"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264696"/>
          </a:xfrm>
          <a:effectLst>
            <a:glow rad="101600">
              <a:schemeClr val="tx1">
                <a:alpha val="60000"/>
              </a:schemeClr>
            </a:glow>
            <a:outerShdw blurRad="40000" dist="20000" dir="5400000" rotWithShape="0">
              <a:srgbClr val="000000">
                <a:alpha val="38000"/>
              </a:srgbClr>
            </a:outerShdw>
          </a:effectLst>
        </p:spPr>
        <p:style>
          <a:lnRef idx="1">
            <a:schemeClr val="accent6"/>
          </a:lnRef>
          <a:fillRef idx="2">
            <a:schemeClr val="accent6"/>
          </a:fillRef>
          <a:effectRef idx="1">
            <a:schemeClr val="accent6"/>
          </a:effectRef>
          <a:fontRef idx="minor">
            <a:schemeClr val="dk1"/>
          </a:fontRef>
        </p:style>
        <p:txBody>
          <a:bodyPr>
            <a:normAutofit fontScale="92500" lnSpcReduction="10000"/>
          </a:bodyPr>
          <a:lstStyle/>
          <a:p>
            <a:pPr lvl="1"/>
            <a:r>
              <a:rPr lang="es-CO" sz="3500" b="1" dirty="0"/>
              <a:t>3</a:t>
            </a:r>
            <a:r>
              <a:rPr lang="es-CO" dirty="0"/>
              <a:t>) Adán heredó su naturaleza pecaminosa y egocéntrica a sus hijos. La Biblia dice que Adán engendró un hijo "</a:t>
            </a:r>
            <a:r>
              <a:rPr lang="es-CO" dirty="0">
                <a:latin typeface="Agency FB" panose="020B0503020202020204" pitchFamily="34" charset="0"/>
              </a:rPr>
              <a:t>a su semejanza, conforme a su imagen</a:t>
            </a:r>
            <a:r>
              <a:rPr lang="es-CO" dirty="0"/>
              <a:t>", </a:t>
            </a:r>
            <a:r>
              <a:rPr lang="es-CO" dirty="0">
                <a:solidFill>
                  <a:srgbClr val="FF0000"/>
                </a:solidFill>
              </a:rPr>
              <a:t>(Génesis 5:3). </a:t>
            </a:r>
            <a:r>
              <a:rPr lang="es-CO" dirty="0"/>
              <a:t>El mismo Adán había sido creado a imagen de Dios, pero engendró un hijo a su propia imagen pecaminosa. </a:t>
            </a:r>
            <a:r>
              <a:rPr lang="es-CO" dirty="0">
                <a:solidFill>
                  <a:srgbClr val="FF0000"/>
                </a:solidFill>
              </a:rPr>
              <a:t>(Génesis 4)</a:t>
            </a:r>
          </a:p>
          <a:p>
            <a:pPr lvl="1"/>
            <a:r>
              <a:rPr lang="es-CO" dirty="0"/>
              <a:t>En este capítulo vemos la rebelión de Caín contra Dios cuando rehusó adorar a Dios como El lo había ordenado. </a:t>
            </a:r>
            <a:r>
              <a:rPr lang="es-CO" dirty="0">
                <a:solidFill>
                  <a:srgbClr val="FF0000"/>
                </a:solidFill>
              </a:rPr>
              <a:t>Caín quiso adorar a Dios según su manera. Más tarde demostró su naturaleza pecaminosa cuando mató a su propio hermano.</a:t>
            </a:r>
          </a:p>
          <a:p>
            <a:pPr lvl="1"/>
            <a:r>
              <a:rPr lang="es-CO" sz="3500" b="1" dirty="0"/>
              <a:t>4</a:t>
            </a:r>
            <a:r>
              <a:rPr lang="es-CO" dirty="0"/>
              <a:t>) Pero los efectos del pecado de Adán no tuvieron fin con sus propios hijos. Adán era el principio de toda la familia humana, y heredó su naturaleza pecaminosa a ella. La desobediencia de Adán dio como resultado una raza de pecadores, dice </a:t>
            </a:r>
            <a:r>
              <a:rPr lang="es-CO" dirty="0">
                <a:solidFill>
                  <a:srgbClr val="FF0000"/>
                </a:solidFill>
              </a:rPr>
              <a:t>(Romanos 5:19). </a:t>
            </a:r>
          </a:p>
          <a:p>
            <a:endParaRPr lang="es-CO" dirty="0"/>
          </a:p>
        </p:txBody>
      </p:sp>
    </p:spTree>
    <p:extLst>
      <p:ext uri="{BB962C8B-B14F-4D97-AF65-F5344CB8AC3E}">
        <p14:creationId xmlns:p14="http://schemas.microsoft.com/office/powerpoint/2010/main" val="8788949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effectLst>
            <a:glow rad="101600">
              <a:schemeClr val="tx1">
                <a:alpha val="60000"/>
              </a:schemeClr>
            </a:glow>
            <a:outerShdw blurRad="40000" dist="20000" dir="5400000" rotWithShape="0">
              <a:srgbClr val="000000">
                <a:alpha val="38000"/>
              </a:srgbClr>
            </a:outerShdw>
          </a:effectLst>
        </p:spPr>
        <p:style>
          <a:lnRef idx="3">
            <a:schemeClr val="lt1"/>
          </a:lnRef>
          <a:fillRef idx="1">
            <a:schemeClr val="accent3"/>
          </a:fillRef>
          <a:effectRef idx="1">
            <a:schemeClr val="accent3"/>
          </a:effectRef>
          <a:fontRef idx="minor">
            <a:schemeClr val="lt1"/>
          </a:fontRef>
        </p:style>
        <p:txBody>
          <a:bodyPr/>
          <a:lstStyle/>
          <a:p>
            <a:r>
              <a:rPr lang="es-CO" b="1" dirty="0">
                <a:solidFill>
                  <a:schemeClr val="tx1"/>
                </a:solidFill>
              </a:rPr>
              <a:t>Frutos del pecado</a:t>
            </a:r>
          </a:p>
        </p:txBody>
      </p:sp>
      <p:sp>
        <p:nvSpPr>
          <p:cNvPr id="3" name="Marcador de contenido 2"/>
          <p:cNvSpPr>
            <a:spLocks noGrp="1"/>
          </p:cNvSpPr>
          <p:nvPr>
            <p:ph idx="1"/>
          </p:nvPr>
        </p:nvSpPr>
        <p:spPr>
          <a:xfrm>
            <a:off x="457200" y="5157192"/>
            <a:ext cx="8229600" cy="1440160"/>
          </a:xfrm>
          <a:effectLst>
            <a:glow rad="101600">
              <a:schemeClr val="tx1">
                <a:alpha val="60000"/>
              </a:schemeClr>
            </a:glow>
            <a:outerShdw blurRad="40000" dist="20000" dir="5400000" rotWithShape="0">
              <a:srgbClr val="000000">
                <a:alpha val="38000"/>
              </a:srgbClr>
            </a:outerShdw>
          </a:effectLst>
        </p:spPr>
        <p:style>
          <a:lnRef idx="3">
            <a:schemeClr val="lt1"/>
          </a:lnRef>
          <a:fillRef idx="1">
            <a:schemeClr val="accent3"/>
          </a:fillRef>
          <a:effectRef idx="1">
            <a:schemeClr val="accent3"/>
          </a:effectRef>
          <a:fontRef idx="minor">
            <a:schemeClr val="lt1"/>
          </a:fontRef>
        </p:style>
        <p:txBody>
          <a:bodyPr>
            <a:normAutofit fontScale="85000" lnSpcReduction="10000"/>
          </a:bodyPr>
          <a:lstStyle/>
          <a:p>
            <a:pPr marL="0" indent="0" algn="ctr">
              <a:buNone/>
            </a:pPr>
            <a:r>
              <a:rPr lang="es-CO" b="1" dirty="0">
                <a:solidFill>
                  <a:schemeClr val="tx1"/>
                </a:solidFill>
              </a:rPr>
              <a:t>(1). Caín desobedeció la Palabra de Dios, ofreciendo en sacrificio lo que a él pereció mejor, y (2). Mató a su propio hermano, quien obedecía a Dios. </a:t>
            </a:r>
          </a:p>
        </p:txBody>
      </p:sp>
      <p:pic>
        <p:nvPicPr>
          <p:cNvPr id="4" name="Imagen 3"/>
          <p:cNvPicPr>
            <a:picLocks noChangeAspect="1"/>
          </p:cNvPicPr>
          <p:nvPr/>
        </p:nvPicPr>
        <p:blipFill>
          <a:blip r:embed="rId2"/>
          <a:stretch>
            <a:fillRect/>
          </a:stretch>
        </p:blipFill>
        <p:spPr>
          <a:xfrm>
            <a:off x="466727" y="1858227"/>
            <a:ext cx="3816424" cy="2857500"/>
          </a:xfrm>
          <a:prstGeom prst="rect">
            <a:avLst/>
          </a:prstGeom>
          <a:scene3d>
            <a:camera prst="orthographicFront"/>
            <a:lightRig rig="threePt" dir="t"/>
          </a:scene3d>
          <a:sp3d>
            <a:bevelT w="165100" prst="coolSlant"/>
          </a:sp3d>
        </p:spPr>
      </p:pic>
      <p:pic>
        <p:nvPicPr>
          <p:cNvPr id="5" name="Imagen 4"/>
          <p:cNvPicPr>
            <a:picLocks noChangeAspect="1"/>
          </p:cNvPicPr>
          <p:nvPr/>
        </p:nvPicPr>
        <p:blipFill>
          <a:blip r:embed="rId3"/>
          <a:stretch>
            <a:fillRect/>
          </a:stretch>
        </p:blipFill>
        <p:spPr>
          <a:xfrm>
            <a:off x="4605861" y="1858227"/>
            <a:ext cx="4032448" cy="2857500"/>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9543704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688632"/>
          </a:xfrm>
          <a:effectLst>
            <a:glow rad="139700">
              <a:schemeClr val="accent2">
                <a:satMod val="175000"/>
                <a:alpha val="40000"/>
              </a:schemeClr>
            </a:glow>
            <a:outerShdw blurRad="40000" dist="20000" dir="5400000" rotWithShape="0">
              <a:srgbClr val="000000">
                <a:alpha val="38000"/>
              </a:srgbClr>
            </a:outerShdw>
          </a:effectLst>
        </p:spPr>
        <p:style>
          <a:lnRef idx="1">
            <a:schemeClr val="dk1"/>
          </a:lnRef>
          <a:fillRef idx="2">
            <a:schemeClr val="dk1"/>
          </a:fillRef>
          <a:effectRef idx="1">
            <a:schemeClr val="dk1"/>
          </a:effectRef>
          <a:fontRef idx="minor">
            <a:schemeClr val="dk1"/>
          </a:fontRef>
        </p:style>
        <p:txBody>
          <a:bodyPr>
            <a:normAutofit/>
          </a:bodyPr>
          <a:lstStyle/>
          <a:p>
            <a:r>
              <a:rPr lang="es-CO" sz="4000" b="1" dirty="0"/>
              <a:t>d</a:t>
            </a:r>
            <a:r>
              <a:rPr lang="es-CO" b="1" dirty="0"/>
              <a:t>. </a:t>
            </a:r>
            <a:r>
              <a:rPr lang="es-CO" b="1" u="sng" dirty="0"/>
              <a:t>Estar bajo el poder del pecado</a:t>
            </a:r>
            <a:r>
              <a:rPr lang="es-CO" b="1" dirty="0"/>
              <a:t>. </a:t>
            </a:r>
            <a:r>
              <a:rPr lang="es-CO" dirty="0"/>
              <a:t>El pecado de Adán dejo a toda la raza humana bajo el poder del pecado. </a:t>
            </a:r>
            <a:r>
              <a:rPr lang="es-CO" b="1" dirty="0">
                <a:solidFill>
                  <a:srgbClr val="FF0000"/>
                </a:solidFill>
              </a:rPr>
              <a:t>(Juan 8:34; Romanos 5:19).</a:t>
            </a:r>
            <a:endParaRPr lang="es-CO" dirty="0">
              <a:solidFill>
                <a:srgbClr val="FF0000"/>
              </a:solidFill>
            </a:endParaRPr>
          </a:p>
          <a:p>
            <a:pPr lvl="1"/>
            <a:endParaRPr lang="es-CO" dirty="0"/>
          </a:p>
          <a:p>
            <a:pPr lvl="1"/>
            <a:r>
              <a:rPr lang="es-CO" sz="3600" b="1" dirty="0"/>
              <a:t>1</a:t>
            </a:r>
            <a:r>
              <a:rPr lang="es-CO" dirty="0"/>
              <a:t>) Debido a que los hombres son pecadores, están bajo el poder del pecado. </a:t>
            </a:r>
            <a:r>
              <a:rPr lang="es-CO" b="1" dirty="0"/>
              <a:t>(Juan 8:34). </a:t>
            </a:r>
            <a:endParaRPr lang="es-CO" dirty="0"/>
          </a:p>
          <a:p>
            <a:pPr lvl="1"/>
            <a:endParaRPr lang="es-CO" dirty="0"/>
          </a:p>
          <a:p>
            <a:pPr lvl="1"/>
            <a:r>
              <a:rPr lang="es-CO" sz="3600" b="1" dirty="0"/>
              <a:t>2</a:t>
            </a:r>
            <a:r>
              <a:rPr lang="es-CO" dirty="0"/>
              <a:t>) En el reino de las tinieblas, el pecado señorea como un rey, y todos los que están en este reino viven bajo el poder del pecado.</a:t>
            </a:r>
          </a:p>
        </p:txBody>
      </p:sp>
    </p:spTree>
    <p:extLst>
      <p:ext uri="{BB962C8B-B14F-4D97-AF65-F5344CB8AC3E}">
        <p14:creationId xmlns:p14="http://schemas.microsoft.com/office/powerpoint/2010/main" val="26278585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192688"/>
          </a:xfrm>
          <a:effectLst>
            <a:glow rad="228600">
              <a:schemeClr val="accent6">
                <a:satMod val="175000"/>
                <a:alpha val="40000"/>
              </a:schemeClr>
            </a:glow>
            <a:outerShdw blurRad="40000" dist="20000" dir="5400000" rotWithShape="0">
              <a:srgbClr val="000000">
                <a:alpha val="38000"/>
              </a:srgbClr>
            </a:outerShdw>
          </a:effectLst>
        </p:spPr>
        <p:style>
          <a:lnRef idx="3">
            <a:schemeClr val="lt1"/>
          </a:lnRef>
          <a:fillRef idx="1">
            <a:schemeClr val="accent3"/>
          </a:fillRef>
          <a:effectRef idx="1">
            <a:schemeClr val="accent3"/>
          </a:effectRef>
          <a:fontRef idx="minor">
            <a:schemeClr val="lt1"/>
          </a:fontRef>
        </p:style>
        <p:txBody>
          <a:bodyPr>
            <a:normAutofit/>
          </a:bodyPr>
          <a:lstStyle/>
          <a:p>
            <a:r>
              <a:rPr lang="es-CO" sz="4800" b="1" dirty="0">
                <a:solidFill>
                  <a:schemeClr val="tx1"/>
                </a:solidFill>
              </a:rPr>
              <a:t>e</a:t>
            </a:r>
            <a:r>
              <a:rPr lang="es-CO" dirty="0"/>
              <a:t>. </a:t>
            </a:r>
            <a:r>
              <a:rPr lang="es-CO" b="1" u="sng" dirty="0"/>
              <a:t>Estar condenado a muerte</a:t>
            </a:r>
            <a:r>
              <a:rPr lang="es-CO" dirty="0"/>
              <a:t>. El pecado de Adán trajo la muerte y la condenación a toda la raza humana. </a:t>
            </a:r>
            <a:r>
              <a:rPr lang="es-CO" dirty="0">
                <a:solidFill>
                  <a:srgbClr val="FF0000"/>
                </a:solidFill>
              </a:rPr>
              <a:t>(Romanos 5:12; 6:23).</a:t>
            </a:r>
          </a:p>
          <a:p>
            <a:pPr lvl="1"/>
            <a:r>
              <a:rPr lang="es-CO" sz="3200" b="1" dirty="0">
                <a:solidFill>
                  <a:schemeClr val="tx1"/>
                </a:solidFill>
              </a:rPr>
              <a:t>1</a:t>
            </a:r>
            <a:r>
              <a:rPr lang="es-CO" dirty="0"/>
              <a:t>) El pecado entró en el mundo por un hombre: Adán, y la muerte llegó como resultado del pecado. </a:t>
            </a:r>
            <a:r>
              <a:rPr lang="es-CO" dirty="0">
                <a:solidFill>
                  <a:srgbClr val="FF0000"/>
                </a:solidFill>
              </a:rPr>
              <a:t>(Romanos 5:12).</a:t>
            </a:r>
          </a:p>
          <a:p>
            <a:pPr lvl="1"/>
            <a:r>
              <a:rPr lang="es-CO" sz="3200" b="1" dirty="0">
                <a:solidFill>
                  <a:schemeClr val="tx1"/>
                </a:solidFill>
              </a:rPr>
              <a:t>2</a:t>
            </a:r>
            <a:r>
              <a:rPr lang="es-CO" dirty="0"/>
              <a:t>) Después - de la muerte, toda persona inconversa será juzgada por sus pecados. </a:t>
            </a:r>
            <a:r>
              <a:rPr lang="es-CO" dirty="0">
                <a:solidFill>
                  <a:srgbClr val="FF0000"/>
                </a:solidFill>
              </a:rPr>
              <a:t>(Hebreos 9:27).</a:t>
            </a:r>
          </a:p>
          <a:p>
            <a:pPr lvl="1"/>
            <a:r>
              <a:rPr lang="es-CO" sz="3600" b="1" dirty="0">
                <a:solidFill>
                  <a:schemeClr val="tx1"/>
                </a:solidFill>
              </a:rPr>
              <a:t>3</a:t>
            </a:r>
            <a:r>
              <a:rPr lang="es-CO" dirty="0"/>
              <a:t>). Estar VESTIDOS con HOJAS de HIGUERA, que representan la Justicia del hombre, alcanzada a través de las buenas obras. </a:t>
            </a:r>
            <a:r>
              <a:rPr lang="es-CO" dirty="0">
                <a:solidFill>
                  <a:srgbClr val="FF0000"/>
                </a:solidFill>
              </a:rPr>
              <a:t>(Génesis 3:7,21).</a:t>
            </a:r>
          </a:p>
          <a:p>
            <a:endParaRPr lang="es-CO" dirty="0"/>
          </a:p>
        </p:txBody>
      </p:sp>
    </p:spTree>
    <p:extLst>
      <p:ext uri="{BB962C8B-B14F-4D97-AF65-F5344CB8AC3E}">
        <p14:creationId xmlns:p14="http://schemas.microsoft.com/office/powerpoint/2010/main" val="390355127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620688"/>
            <a:ext cx="8229600" cy="5505475"/>
          </a:xfrm>
          <a:effectLst>
            <a:glow rad="101600">
              <a:schemeClr val="tx1">
                <a:alpha val="60000"/>
              </a:schemeClr>
            </a:glow>
            <a:outerShdw blurRad="40000" dist="20000" dir="5400000" rotWithShape="0">
              <a:srgbClr val="000000">
                <a:alpha val="38000"/>
              </a:srgbClr>
            </a:outerShdw>
          </a:effectLst>
        </p:spPr>
        <p:style>
          <a:lnRef idx="1">
            <a:schemeClr val="accent2"/>
          </a:lnRef>
          <a:fillRef idx="2">
            <a:schemeClr val="accent2"/>
          </a:fillRef>
          <a:effectRef idx="1">
            <a:schemeClr val="accent2"/>
          </a:effectRef>
          <a:fontRef idx="minor">
            <a:schemeClr val="dk1"/>
          </a:fontRef>
        </p:style>
        <p:txBody>
          <a:bodyPr>
            <a:normAutofit/>
          </a:bodyPr>
          <a:lstStyle/>
          <a:p>
            <a:pPr marL="0" indent="0">
              <a:buNone/>
            </a:pPr>
            <a:r>
              <a:rPr lang="es-CO" dirty="0"/>
              <a:t>El hombre trata de salvarse a través de sus buenas obras. Sin embargo, hay un grave problema.</a:t>
            </a:r>
          </a:p>
          <a:p>
            <a:endParaRPr lang="es-CO" dirty="0"/>
          </a:p>
          <a:p>
            <a:pPr lvl="1"/>
            <a:r>
              <a:rPr lang="es-CO" sz="3600" b="1" dirty="0"/>
              <a:t>a</a:t>
            </a:r>
            <a:r>
              <a:rPr lang="es-CO" dirty="0"/>
              <a:t>) La salvación no se recibe a través de las buenas obras. </a:t>
            </a:r>
            <a:r>
              <a:rPr lang="es-CO" dirty="0">
                <a:solidFill>
                  <a:srgbClr val="FF0000"/>
                </a:solidFill>
              </a:rPr>
              <a:t>(Ver Efesios 2:8, 9; y Tito 3:5).</a:t>
            </a:r>
          </a:p>
          <a:p>
            <a:endParaRPr lang="es-CO" dirty="0"/>
          </a:p>
          <a:p>
            <a:pPr lvl="1"/>
            <a:r>
              <a:rPr lang="es-CO" sz="3600" b="1" dirty="0"/>
              <a:t> b</a:t>
            </a:r>
            <a:r>
              <a:rPr lang="es-CO" dirty="0"/>
              <a:t>) Las buenas obras del hombre son contaminadas por su naturaleza pecaminosa. (Isaías 64:6). </a:t>
            </a:r>
          </a:p>
          <a:p>
            <a:endParaRPr lang="es-CO" dirty="0"/>
          </a:p>
          <a:p>
            <a:endParaRPr lang="es-CO" dirty="0"/>
          </a:p>
        </p:txBody>
      </p:sp>
    </p:spTree>
    <p:extLst>
      <p:ext uri="{BB962C8B-B14F-4D97-AF65-F5344CB8AC3E}">
        <p14:creationId xmlns:p14="http://schemas.microsoft.com/office/powerpoint/2010/main" val="6980051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0">
            <a:schemeClr val="accent4"/>
          </a:lnRef>
          <a:fillRef idx="3">
            <a:schemeClr val="accent4"/>
          </a:fillRef>
          <a:effectRef idx="3">
            <a:schemeClr val="accent4"/>
          </a:effectRef>
          <a:fontRef idx="minor">
            <a:schemeClr val="lt1"/>
          </a:fontRef>
        </p:style>
        <p:txBody>
          <a:bodyPr>
            <a:normAutofit/>
          </a:bodyPr>
          <a:lstStyle/>
          <a:p>
            <a:r>
              <a:rPr lang="es-CO" dirty="0"/>
              <a:t>ILUSTRACIÓN: "La Torta de Barro".</a:t>
            </a:r>
          </a:p>
        </p:txBody>
      </p:sp>
      <p:sp>
        <p:nvSpPr>
          <p:cNvPr id="3" name="Marcador de contenido 2"/>
          <p:cNvSpPr>
            <a:spLocks noGrp="1"/>
          </p:cNvSpPr>
          <p:nvPr>
            <p:ph idx="1"/>
          </p:nvPr>
        </p:nvSpPr>
        <p:spPr>
          <a:xfrm>
            <a:off x="457200" y="1600200"/>
            <a:ext cx="8229600" cy="5069160"/>
          </a:xfrm>
          <a:effectLst>
            <a:glow rad="228600">
              <a:schemeClr val="accent2">
                <a:satMod val="175000"/>
                <a:alpha val="40000"/>
              </a:schemeClr>
            </a:glow>
          </a:effectLst>
        </p:spPr>
        <p:style>
          <a:lnRef idx="2">
            <a:schemeClr val="accent1"/>
          </a:lnRef>
          <a:fillRef idx="1">
            <a:schemeClr val="lt1"/>
          </a:fillRef>
          <a:effectRef idx="0">
            <a:schemeClr val="accent1"/>
          </a:effectRef>
          <a:fontRef idx="minor">
            <a:schemeClr val="dk1"/>
          </a:fontRef>
        </p:style>
        <p:txBody>
          <a:bodyPr>
            <a:normAutofit fontScale="77500" lnSpcReduction="20000"/>
          </a:bodyPr>
          <a:lstStyle/>
          <a:p>
            <a:endParaRPr lang="es-CO" dirty="0"/>
          </a:p>
          <a:p>
            <a:r>
              <a:rPr lang="es-CO" dirty="0"/>
              <a:t>Un día, un niño llegó a la puerta de su casa muy entusiasmado. y le dijo a su padre: ¡Papi!, "tengo algo muy delicioso para ti. Lo he hecho con mis propias manos." El padre miro el regalo de su hijo. Era una torta hecha de barro. A la vista del niño, era algo maravilloso; a la vista del padre, era un terrón de barro.</a:t>
            </a:r>
          </a:p>
          <a:p>
            <a:r>
              <a:rPr lang="es-CO" dirty="0"/>
              <a:t>Sucede algo parecido en la esfera espiritual. El hombre se acerca a Dios con sus buenas obras, pensando que son realmente maravillosas - que Dios tiene que ser bien impresionado por ellas. Pero Dios las ve como "trapos de inmundicia", inaceptables porque son contaminadas por la naturaleza pecaminosa del hombre perdido.</a:t>
            </a:r>
          </a:p>
          <a:p>
            <a:endParaRPr lang="es-CO" dirty="0"/>
          </a:p>
        </p:txBody>
      </p:sp>
    </p:spTree>
    <p:extLst>
      <p:ext uri="{BB962C8B-B14F-4D97-AF65-F5344CB8AC3E}">
        <p14:creationId xmlns:p14="http://schemas.microsoft.com/office/powerpoint/2010/main" val="9948257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effectLst>
            <a:glow rad="101600">
              <a:schemeClr val="tx1">
                <a:alpha val="60000"/>
              </a:schemeClr>
            </a:glow>
            <a:outerShdw blurRad="40000" dist="20000" dir="5400000" rotWithShape="0">
              <a:srgbClr val="000000">
                <a:alpha val="38000"/>
              </a:srgbClr>
            </a:outerShdw>
          </a:effectLst>
        </p:spPr>
        <p:style>
          <a:lnRef idx="1">
            <a:schemeClr val="accent2"/>
          </a:lnRef>
          <a:fillRef idx="2">
            <a:schemeClr val="accent2"/>
          </a:fillRef>
          <a:effectRef idx="1">
            <a:schemeClr val="accent2"/>
          </a:effectRef>
          <a:fontRef idx="minor">
            <a:schemeClr val="dk1"/>
          </a:fontRef>
        </p:style>
        <p:txBody>
          <a:bodyPr>
            <a:normAutofit fontScale="90000"/>
          </a:bodyPr>
          <a:lstStyle/>
          <a:p>
            <a:r>
              <a:rPr lang="es-CO" dirty="0"/>
              <a:t>La torta preparada por el niño es semejante a la ofrenda de Caín:</a:t>
            </a:r>
          </a:p>
        </p:txBody>
      </p:sp>
      <p:sp>
        <p:nvSpPr>
          <p:cNvPr id="3" name="Marcador de contenido 2"/>
          <p:cNvSpPr>
            <a:spLocks noGrp="1"/>
          </p:cNvSpPr>
          <p:nvPr>
            <p:ph idx="1"/>
          </p:nvPr>
        </p:nvSpPr>
        <p:spPr>
          <a:xfrm>
            <a:off x="457200" y="5175462"/>
            <a:ext cx="8229600" cy="1257003"/>
          </a:xfrm>
          <a:effectLst>
            <a:glow rad="101600">
              <a:schemeClr val="tx1">
                <a:alpha val="60000"/>
              </a:schemeClr>
            </a:glow>
            <a:outerShdw blurRad="40000" dist="20000" dir="5400000" rotWithShape="0">
              <a:srgbClr val="000000">
                <a:alpha val="38000"/>
              </a:srgbClr>
            </a:outerShdw>
          </a:effectLst>
        </p:spPr>
        <p:style>
          <a:lnRef idx="1">
            <a:schemeClr val="accent2"/>
          </a:lnRef>
          <a:fillRef idx="2">
            <a:schemeClr val="accent2"/>
          </a:fillRef>
          <a:effectRef idx="1">
            <a:schemeClr val="accent2"/>
          </a:effectRef>
          <a:fontRef idx="minor">
            <a:schemeClr val="dk1"/>
          </a:fontRef>
        </p:style>
        <p:txBody>
          <a:bodyPr>
            <a:normAutofit fontScale="92500" lnSpcReduction="20000"/>
          </a:bodyPr>
          <a:lstStyle/>
          <a:p>
            <a:pPr marL="0" indent="0" algn="ctr">
              <a:buNone/>
            </a:pPr>
            <a:r>
              <a:rPr lang="es-CO" dirty="0"/>
              <a:t>Era el fruto de su trabajo, - salvación por obras- no llenaba los requisitos exigidos por el Padre, por tanto fue rechazada.</a:t>
            </a:r>
          </a:p>
        </p:txBody>
      </p:sp>
      <p:pic>
        <p:nvPicPr>
          <p:cNvPr id="4" name="Imagen 3"/>
          <p:cNvPicPr>
            <a:picLocks noChangeAspect="1"/>
          </p:cNvPicPr>
          <p:nvPr/>
        </p:nvPicPr>
        <p:blipFill>
          <a:blip r:embed="rId2"/>
          <a:stretch>
            <a:fillRect/>
          </a:stretch>
        </p:blipFill>
        <p:spPr>
          <a:xfrm>
            <a:off x="3143250" y="2060849"/>
            <a:ext cx="2857500" cy="2439713"/>
          </a:xfrm>
          <a:prstGeom prst="rect">
            <a:avLst/>
          </a:prstGeom>
        </p:spPr>
      </p:pic>
      <p:pic>
        <p:nvPicPr>
          <p:cNvPr id="5" name="Imagen 4"/>
          <p:cNvPicPr>
            <a:picLocks noChangeAspect="1"/>
          </p:cNvPicPr>
          <p:nvPr/>
        </p:nvPicPr>
        <p:blipFill>
          <a:blip r:embed="rId3"/>
          <a:stretch>
            <a:fillRect/>
          </a:stretch>
        </p:blipFill>
        <p:spPr>
          <a:xfrm>
            <a:off x="457200" y="2060849"/>
            <a:ext cx="2507804" cy="2418467"/>
          </a:xfrm>
          <a:prstGeom prst="rect">
            <a:avLst/>
          </a:prstGeom>
        </p:spPr>
      </p:pic>
      <p:pic>
        <p:nvPicPr>
          <p:cNvPr id="6" name="Imagen 5"/>
          <p:cNvPicPr>
            <a:picLocks noChangeAspect="1"/>
          </p:cNvPicPr>
          <p:nvPr/>
        </p:nvPicPr>
        <p:blipFill>
          <a:blip r:embed="rId4"/>
          <a:stretch>
            <a:fillRect/>
          </a:stretch>
        </p:blipFill>
        <p:spPr>
          <a:xfrm>
            <a:off x="6178996" y="2060849"/>
            <a:ext cx="2507804" cy="2418468"/>
          </a:xfrm>
          <a:prstGeom prst="rect">
            <a:avLst/>
          </a:prstGeom>
        </p:spPr>
      </p:pic>
    </p:spTree>
    <p:extLst>
      <p:ext uri="{BB962C8B-B14F-4D97-AF65-F5344CB8AC3E}">
        <p14:creationId xmlns:p14="http://schemas.microsoft.com/office/powerpoint/2010/main" val="941918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264696"/>
          </a:xfrm>
          <a:effectLst>
            <a:glow rad="228600">
              <a:schemeClr val="accent2">
                <a:satMod val="175000"/>
                <a:alpha val="40000"/>
              </a:schemeClr>
            </a:glow>
            <a:outerShdw blurRad="40000" dist="20000" dir="5400000" rotWithShape="0">
              <a:srgbClr val="000000">
                <a:alpha val="38000"/>
              </a:srgbClr>
            </a:outerShdw>
          </a:effectLst>
        </p:spPr>
        <p:style>
          <a:lnRef idx="1">
            <a:schemeClr val="accent3"/>
          </a:lnRef>
          <a:fillRef idx="2">
            <a:schemeClr val="accent3"/>
          </a:fillRef>
          <a:effectRef idx="1">
            <a:schemeClr val="accent3"/>
          </a:effectRef>
          <a:fontRef idx="minor">
            <a:schemeClr val="dk1"/>
          </a:fontRef>
        </p:style>
        <p:txBody>
          <a:bodyPr>
            <a:normAutofit/>
          </a:bodyPr>
          <a:lstStyle/>
          <a:p>
            <a:endParaRPr lang="es-CO" sz="3600" b="1" i="1" dirty="0"/>
          </a:p>
          <a:p>
            <a:r>
              <a:rPr lang="es-CO" sz="3600" b="1" i="1" dirty="0"/>
              <a:t>3</a:t>
            </a:r>
            <a:r>
              <a:rPr lang="es-CO" dirty="0"/>
              <a:t>. Andar por el CAMINO ESPACIOSO que lleva a la perdición. </a:t>
            </a:r>
            <a:r>
              <a:rPr lang="es-CO" dirty="0">
                <a:solidFill>
                  <a:srgbClr val="FF0000"/>
                </a:solidFill>
              </a:rPr>
              <a:t>(Ver Mateo 7:13-14). </a:t>
            </a:r>
          </a:p>
          <a:p>
            <a:endParaRPr lang="es-CO" dirty="0"/>
          </a:p>
          <a:p>
            <a:pPr lvl="1"/>
            <a:r>
              <a:rPr lang="es-CO" dirty="0"/>
              <a:t>Uno no tiene que hacer NADA para entrar al camino ancho. El pecador entró en ese camino en el momento de su concepción.</a:t>
            </a:r>
          </a:p>
          <a:p>
            <a:endParaRPr lang="es-CO" dirty="0"/>
          </a:p>
          <a:p>
            <a:r>
              <a:rPr lang="es-CO" dirty="0"/>
              <a:t> </a:t>
            </a:r>
            <a:r>
              <a:rPr lang="es-CO" sz="4000" b="1" dirty="0"/>
              <a:t>4</a:t>
            </a:r>
            <a:r>
              <a:rPr lang="es-CO" dirty="0"/>
              <a:t>. Es estar PERDIDO sin salvación. </a:t>
            </a:r>
            <a:r>
              <a:rPr lang="es-CO" dirty="0">
                <a:solidFill>
                  <a:srgbClr val="FF0000"/>
                </a:solidFill>
              </a:rPr>
              <a:t>(Romanos 5:18).</a:t>
            </a:r>
          </a:p>
          <a:p>
            <a:endParaRPr lang="es-CO" dirty="0"/>
          </a:p>
        </p:txBody>
      </p:sp>
    </p:spTree>
    <p:extLst>
      <p:ext uri="{BB962C8B-B14F-4D97-AF65-F5344CB8AC3E}">
        <p14:creationId xmlns:p14="http://schemas.microsoft.com/office/powerpoint/2010/main" val="40222661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6048672"/>
          </a:xfrm>
          <a:effectLst>
            <a:glow rad="101600">
              <a:srgbClr val="C00000">
                <a:alpha val="60000"/>
              </a:srgbClr>
            </a:glow>
            <a:outerShdw blurRad="40000" dist="20000" dir="5400000" rotWithShape="0">
              <a:srgbClr val="000000">
                <a:alpha val="38000"/>
              </a:srgbClr>
            </a:outerShdw>
          </a:effectLst>
        </p:spPr>
        <p:style>
          <a:lnRef idx="1">
            <a:schemeClr val="accent3"/>
          </a:lnRef>
          <a:fillRef idx="2">
            <a:schemeClr val="accent3"/>
          </a:fillRef>
          <a:effectRef idx="1">
            <a:schemeClr val="accent3"/>
          </a:effectRef>
          <a:fontRef idx="minor">
            <a:schemeClr val="dk1"/>
          </a:fontRef>
        </p:style>
        <p:txBody>
          <a:bodyPr>
            <a:normAutofit fontScale="92500" lnSpcReduction="20000"/>
          </a:bodyPr>
          <a:lstStyle/>
          <a:p>
            <a:pPr marL="0" indent="0">
              <a:buNone/>
            </a:pPr>
            <a:r>
              <a:rPr lang="es-CO" sz="5200" b="1" dirty="0"/>
              <a:t>Conclusión:</a:t>
            </a:r>
          </a:p>
          <a:p>
            <a:r>
              <a:rPr lang="es-CO" dirty="0"/>
              <a:t> En Adán vemos LA RUINA COMPLETA DEL HOMBRE EN PECADO.</a:t>
            </a:r>
          </a:p>
          <a:p>
            <a:r>
              <a:rPr lang="es-CO" dirty="0"/>
              <a:t>Cada persona en Adán es CULPABLE ante Dios.</a:t>
            </a:r>
          </a:p>
          <a:p>
            <a:endParaRPr lang="es-CO" dirty="0"/>
          </a:p>
          <a:p>
            <a:r>
              <a:rPr lang="es-CO" dirty="0"/>
              <a:t>Cada persona en Adán está CONDENADA.</a:t>
            </a:r>
          </a:p>
          <a:p>
            <a:endParaRPr lang="es-CO" dirty="0"/>
          </a:p>
          <a:p>
            <a:r>
              <a:rPr lang="es-CO" dirty="0"/>
              <a:t>Debemos ver que cada persona en la raza de Adán es culpable y está condenada. Y no podemos excluirnos de la raza de Adán. </a:t>
            </a:r>
            <a:r>
              <a:rPr lang="es-CO" dirty="0">
                <a:solidFill>
                  <a:srgbClr val="FF0000"/>
                </a:solidFill>
              </a:rPr>
              <a:t>El hacer buenas obras, ser religioso, hacernos miembros de una iglesia, nada de eso nos eliminará de la raza de Adán</a:t>
            </a:r>
          </a:p>
          <a:p>
            <a:endParaRPr lang="es-CO" dirty="0"/>
          </a:p>
        </p:txBody>
      </p:sp>
    </p:spTree>
    <p:extLst>
      <p:ext uri="{BB962C8B-B14F-4D97-AF65-F5344CB8AC3E}">
        <p14:creationId xmlns:p14="http://schemas.microsoft.com/office/powerpoint/2010/main" val="25258627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408712"/>
          </a:xfrm>
        </p:spPr>
        <p:style>
          <a:lnRef idx="2">
            <a:schemeClr val="accent2"/>
          </a:lnRef>
          <a:fillRef idx="1">
            <a:schemeClr val="lt1"/>
          </a:fillRef>
          <a:effectRef idx="0">
            <a:schemeClr val="accent2"/>
          </a:effectRef>
          <a:fontRef idx="minor">
            <a:schemeClr val="dk1"/>
          </a:fontRef>
        </p:style>
        <p:txBody>
          <a:bodyPr>
            <a:normAutofit fontScale="70000" lnSpcReduction="20000"/>
          </a:bodyPr>
          <a:lstStyle/>
          <a:p>
            <a:r>
              <a:rPr lang="es-CO" sz="5100" b="1" dirty="0"/>
              <a:t>a</a:t>
            </a:r>
            <a:r>
              <a:rPr lang="es-CO" dirty="0"/>
              <a:t>) </a:t>
            </a:r>
            <a:r>
              <a:rPr lang="es-CO" sz="3400" dirty="0"/>
              <a:t>Ahora comprendemos por que la Biblia dice: "Os es necesario nacer otra vez...." </a:t>
            </a:r>
            <a:r>
              <a:rPr lang="es-CO" sz="3400" dirty="0">
                <a:solidFill>
                  <a:srgbClr val="FF0000"/>
                </a:solidFill>
              </a:rPr>
              <a:t>(Juan 3:3). </a:t>
            </a:r>
            <a:endParaRPr lang="es-CO" dirty="0">
              <a:solidFill>
                <a:srgbClr val="FF0000"/>
              </a:solidFill>
            </a:endParaRPr>
          </a:p>
          <a:p>
            <a:endParaRPr lang="es-CO" dirty="0"/>
          </a:p>
          <a:p>
            <a:pPr marL="0" indent="0">
              <a:buNone/>
            </a:pPr>
            <a:r>
              <a:rPr lang="es-CO" sz="4000" b="1" dirty="0"/>
              <a:t>¿Por qué es necesario que cada persona nazca de nuevo? ¿Por qué es necesario que tú nazcas de nuevo? </a:t>
            </a:r>
          </a:p>
          <a:p>
            <a:endParaRPr lang="es-CO" dirty="0"/>
          </a:p>
          <a:p>
            <a:r>
              <a:rPr lang="es-CO" sz="3400" dirty="0"/>
              <a:t> Porque cada persona ha nacido dentro de la raza pecaminosa de Adán que está bajo la condenación de Dios. Tú has nacido dentro de la raza pecaminosa de Adán que está bajo la condenación de Dios.</a:t>
            </a:r>
          </a:p>
          <a:p>
            <a:endParaRPr lang="es-CO" dirty="0"/>
          </a:p>
          <a:p>
            <a:r>
              <a:rPr lang="es-CO" sz="5100" b="1" dirty="0"/>
              <a:t>b</a:t>
            </a:r>
            <a:r>
              <a:rPr lang="es-CO" dirty="0"/>
              <a:t>) </a:t>
            </a:r>
            <a:r>
              <a:rPr lang="es-CO" sz="3400" dirty="0"/>
              <a:t>Para salvar a la raza arruinada de Adán, Dios tuvo que hacer algo. no podíamos hacer nada para salvarnos a nosotros mismos, tú no podías hacer nada para salvarte a ti mismo, pero Dios nos ama e hizo algo maravilloso por nosotros: ENVIÓ A SU HIJO AL MUNDO PARA SER NUESTRO SALVADOR. </a:t>
            </a:r>
            <a:r>
              <a:rPr lang="es-CO" sz="3400" dirty="0">
                <a:solidFill>
                  <a:srgbClr val="FF0000"/>
                </a:solidFill>
              </a:rPr>
              <a:t>(I Juan 4:14). </a:t>
            </a:r>
          </a:p>
          <a:p>
            <a:endParaRPr lang="es-CO" dirty="0"/>
          </a:p>
          <a:p>
            <a:endParaRPr lang="es-CO" dirty="0"/>
          </a:p>
        </p:txBody>
      </p:sp>
    </p:spTree>
    <p:extLst>
      <p:ext uri="{BB962C8B-B14F-4D97-AF65-F5344CB8AC3E}">
        <p14:creationId xmlns:p14="http://schemas.microsoft.com/office/powerpoint/2010/main" val="9861606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circle(in)">
                                      <p:cBhvr>
                                        <p:cTn id="7" dur="2000"/>
                                        <p:tgtEl>
                                          <p:spTgt spid="3">
                                            <p:txEl>
                                              <p:pRg st="4" end="4"/>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circle(in)">
                                      <p:cBhvr>
                                        <p:cTn id="10"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effectLst>
            <a:glow rad="228600">
              <a:schemeClr val="accent1">
                <a:satMod val="175000"/>
                <a:alpha val="40000"/>
              </a:schemeClr>
            </a:glow>
            <a:outerShdw blurRad="40000" dist="20000" dir="5400000" rotWithShape="0">
              <a:srgbClr val="000000">
                <a:alpha val="38000"/>
              </a:srgbClr>
            </a:outerShdw>
          </a:effectLst>
        </p:spPr>
        <p:style>
          <a:lnRef idx="3">
            <a:schemeClr val="lt1"/>
          </a:lnRef>
          <a:fillRef idx="1">
            <a:schemeClr val="accent3"/>
          </a:fillRef>
          <a:effectRef idx="1">
            <a:schemeClr val="accent3"/>
          </a:effectRef>
          <a:fontRef idx="minor">
            <a:schemeClr val="lt1"/>
          </a:fontRef>
        </p:style>
        <p:txBody>
          <a:bodyPr>
            <a:normAutofit fontScale="90000"/>
          </a:bodyPr>
          <a:lstStyle/>
          <a:p>
            <a:r>
              <a:rPr lang="es-CO" dirty="0"/>
              <a:t>Recuerda: En Adán estas perdido, </a:t>
            </a:r>
            <a:br>
              <a:rPr lang="es-CO" dirty="0"/>
            </a:br>
            <a:r>
              <a:rPr lang="es-CO" dirty="0"/>
              <a:t>En cristo estas salvo.</a:t>
            </a:r>
          </a:p>
        </p:txBody>
      </p:sp>
      <p:sp>
        <p:nvSpPr>
          <p:cNvPr id="3" name="Marcador de contenido 2"/>
          <p:cNvSpPr>
            <a:spLocks noGrp="1"/>
          </p:cNvSpPr>
          <p:nvPr>
            <p:ph idx="1"/>
          </p:nvPr>
        </p:nvSpPr>
        <p:spPr>
          <a:xfrm>
            <a:off x="457200" y="5013176"/>
            <a:ext cx="8229600" cy="1656184"/>
          </a:xfrm>
          <a:effectLst>
            <a:glow rad="228600">
              <a:schemeClr val="accent1">
                <a:satMod val="175000"/>
                <a:alpha val="40000"/>
              </a:schemeClr>
            </a:glow>
            <a:outerShdw blurRad="40000" dist="20000" dir="5400000" rotWithShape="0">
              <a:srgbClr val="000000">
                <a:alpha val="38000"/>
              </a:srgbClr>
            </a:outerShdw>
          </a:effectLst>
        </p:spPr>
        <p:style>
          <a:lnRef idx="3">
            <a:schemeClr val="lt1"/>
          </a:lnRef>
          <a:fillRef idx="1">
            <a:schemeClr val="accent3"/>
          </a:fillRef>
          <a:effectRef idx="1">
            <a:schemeClr val="accent3"/>
          </a:effectRef>
          <a:fontRef idx="minor">
            <a:schemeClr val="lt1"/>
          </a:fontRef>
        </p:style>
        <p:txBody>
          <a:bodyPr/>
          <a:lstStyle/>
          <a:p>
            <a:pPr marL="0" indent="0" algn="ctr">
              <a:buNone/>
            </a:pPr>
            <a:r>
              <a:rPr lang="es-CO" dirty="0"/>
              <a:t>Milagro de Dios: </a:t>
            </a:r>
          </a:p>
          <a:p>
            <a:pPr marL="0" indent="0" algn="ctr">
              <a:buNone/>
            </a:pPr>
            <a:r>
              <a:rPr lang="es-CO" dirty="0"/>
              <a:t>El mismo que nos creó, por AMOR, vino a buscarnos.</a:t>
            </a:r>
          </a:p>
        </p:txBody>
      </p:sp>
      <p:pic>
        <p:nvPicPr>
          <p:cNvPr id="5" name="Imagen 4"/>
          <p:cNvPicPr>
            <a:picLocks noChangeAspect="1"/>
          </p:cNvPicPr>
          <p:nvPr/>
        </p:nvPicPr>
        <p:blipFill>
          <a:blip r:embed="rId2"/>
          <a:stretch>
            <a:fillRect/>
          </a:stretch>
        </p:blipFill>
        <p:spPr>
          <a:xfrm>
            <a:off x="457200" y="1772816"/>
            <a:ext cx="2962672" cy="2897485"/>
          </a:xfrm>
          <a:prstGeom prst="rect">
            <a:avLst/>
          </a:prstGeom>
        </p:spPr>
      </p:pic>
      <p:pic>
        <p:nvPicPr>
          <p:cNvPr id="6" name="Imagen 5"/>
          <p:cNvPicPr>
            <a:picLocks noChangeAspect="1"/>
          </p:cNvPicPr>
          <p:nvPr/>
        </p:nvPicPr>
        <p:blipFill>
          <a:blip r:embed="rId3"/>
          <a:stretch>
            <a:fillRect/>
          </a:stretch>
        </p:blipFill>
        <p:spPr>
          <a:xfrm>
            <a:off x="3563888" y="1772817"/>
            <a:ext cx="2710979" cy="2897484"/>
          </a:xfrm>
          <a:prstGeom prst="rect">
            <a:avLst/>
          </a:prstGeom>
        </p:spPr>
      </p:pic>
      <p:pic>
        <p:nvPicPr>
          <p:cNvPr id="7" name="Imagen 6"/>
          <p:cNvPicPr>
            <a:picLocks noChangeAspect="1"/>
          </p:cNvPicPr>
          <p:nvPr/>
        </p:nvPicPr>
        <p:blipFill>
          <a:blip r:embed="rId4"/>
          <a:stretch>
            <a:fillRect/>
          </a:stretch>
        </p:blipFill>
        <p:spPr>
          <a:xfrm>
            <a:off x="6418883" y="1772816"/>
            <a:ext cx="2267917" cy="2897485"/>
          </a:xfrm>
          <a:prstGeom prst="rect">
            <a:avLst/>
          </a:prstGeom>
        </p:spPr>
      </p:pic>
    </p:spTree>
    <p:extLst>
      <p:ext uri="{BB962C8B-B14F-4D97-AF65-F5344CB8AC3E}">
        <p14:creationId xmlns:p14="http://schemas.microsoft.com/office/powerpoint/2010/main" val="6564056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264696"/>
          </a:xfrm>
          <a:effectLst>
            <a:glow rad="101600">
              <a:srgbClr val="C00000">
                <a:alpha val="60000"/>
              </a:srgb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ormAutofit fontScale="85000" lnSpcReduction="20000"/>
          </a:bodyPr>
          <a:lstStyle/>
          <a:p>
            <a:r>
              <a:rPr lang="es-CO" dirty="0"/>
              <a:t>El Señor Jesús fue crucificado por nuestros pecados. El llevó los pecados de todo el mundo.</a:t>
            </a:r>
          </a:p>
          <a:p>
            <a:endParaRPr lang="es-CO" dirty="0"/>
          </a:p>
          <a:p>
            <a:r>
              <a:rPr lang="es-CO" dirty="0"/>
              <a:t> Dios no pasa por alto nuestros pecados; pero los perdona porque ve la sangre de su Hijo que fue derramada por ellos.</a:t>
            </a:r>
          </a:p>
          <a:p>
            <a:endParaRPr lang="es-CO" dirty="0"/>
          </a:p>
          <a:p>
            <a:pPr lvl="1"/>
            <a:r>
              <a:rPr lang="es-CO" dirty="0"/>
              <a:t> </a:t>
            </a:r>
            <a:r>
              <a:rPr lang="es-CO" sz="4200" b="1" dirty="0"/>
              <a:t>c</a:t>
            </a:r>
            <a:r>
              <a:rPr lang="es-CO" dirty="0"/>
              <a:t>) </a:t>
            </a:r>
            <a:r>
              <a:rPr lang="es-CO" dirty="0">
                <a:solidFill>
                  <a:srgbClr val="FF0000"/>
                </a:solidFill>
              </a:rPr>
              <a:t>Por Su muerte y resurrección el Señor Jesús hizo posible que todo ser humano personalmente saliera de la raza pecaminosa de Adán y se convirtiera en miembro de la familia de Dios. </a:t>
            </a:r>
          </a:p>
          <a:p>
            <a:endParaRPr lang="es-CO" dirty="0"/>
          </a:p>
          <a:p>
            <a:r>
              <a:rPr lang="es-CO" dirty="0"/>
              <a:t>Por la fe en el Señor Jesucristo los hombres pueden NACER DE NUEVO EN CRISTO, y pasar a ser miembro de la familia de Dios. Por la fe en el Señor Jesucristo tú puedes NACER DE NUEVO EN CRISTO, y pasar a ser miembro de la familia de Dios.</a:t>
            </a:r>
          </a:p>
          <a:p>
            <a:endParaRPr lang="es-CO" dirty="0"/>
          </a:p>
          <a:p>
            <a:endParaRPr lang="es-CO" dirty="0"/>
          </a:p>
        </p:txBody>
      </p:sp>
    </p:spTree>
    <p:extLst>
      <p:ext uri="{BB962C8B-B14F-4D97-AF65-F5344CB8AC3E}">
        <p14:creationId xmlns:p14="http://schemas.microsoft.com/office/powerpoint/2010/main" val="41467527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arn(inVertical)">
                                      <p:cBhvr>
                                        <p:cTn id="7" dur="500"/>
                                        <p:tgtEl>
                                          <p:spTgt spid="3">
                                            <p:txEl>
                                              <p:pRg st="4" end="4"/>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barn(inVertical)">
                                      <p:cBhvr>
                                        <p:cTn id="10"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effectLst>
            <a:glow rad="228600">
              <a:schemeClr val="accent2">
                <a:satMod val="175000"/>
                <a:alpha val="40000"/>
              </a:schemeClr>
            </a:glow>
          </a:effectLst>
        </p:spPr>
        <p:style>
          <a:lnRef idx="2">
            <a:schemeClr val="accent3">
              <a:shade val="50000"/>
            </a:schemeClr>
          </a:lnRef>
          <a:fillRef idx="1">
            <a:schemeClr val="accent3"/>
          </a:fillRef>
          <a:effectRef idx="0">
            <a:schemeClr val="accent3"/>
          </a:effectRef>
          <a:fontRef idx="minor">
            <a:schemeClr val="lt1"/>
          </a:fontRef>
        </p:style>
        <p:txBody>
          <a:bodyPr>
            <a:normAutofit fontScale="90000"/>
          </a:bodyPr>
          <a:lstStyle/>
          <a:p>
            <a:r>
              <a:rPr lang="es-CO" dirty="0"/>
              <a:t>Por la fe en la sangre de Cristo, somos arrebatados de la familia de Adán</a:t>
            </a:r>
          </a:p>
        </p:txBody>
      </p:sp>
      <p:sp>
        <p:nvSpPr>
          <p:cNvPr id="3" name="Marcador de contenido 2"/>
          <p:cNvSpPr>
            <a:spLocks noGrp="1"/>
          </p:cNvSpPr>
          <p:nvPr>
            <p:ph idx="1"/>
          </p:nvPr>
        </p:nvSpPr>
        <p:spPr>
          <a:xfrm>
            <a:off x="457200" y="5013176"/>
            <a:ext cx="8229600" cy="1584176"/>
          </a:xfrm>
          <a:effectLst>
            <a:glow rad="228600">
              <a:schemeClr val="accent2">
                <a:satMod val="175000"/>
                <a:alpha val="40000"/>
              </a:schemeClr>
            </a:glow>
            <a:outerShdw blurRad="40000" dist="20000" dir="5400000" rotWithShape="0">
              <a:srgbClr val="000000">
                <a:alpha val="38000"/>
              </a:srgbClr>
            </a:outerShdw>
          </a:effectLst>
        </p:spPr>
        <p:style>
          <a:lnRef idx="3">
            <a:schemeClr val="lt1"/>
          </a:lnRef>
          <a:fillRef idx="1">
            <a:schemeClr val="accent3"/>
          </a:fillRef>
          <a:effectRef idx="1">
            <a:schemeClr val="accent3"/>
          </a:effectRef>
          <a:fontRef idx="minor">
            <a:schemeClr val="lt1"/>
          </a:fontRef>
        </p:style>
        <p:txBody>
          <a:bodyPr>
            <a:normAutofit/>
          </a:bodyPr>
          <a:lstStyle/>
          <a:p>
            <a:pPr marL="0" indent="0" algn="ctr">
              <a:buNone/>
            </a:pPr>
            <a:r>
              <a:rPr lang="es-CO" dirty="0"/>
              <a:t>El nuevo nacimiento hace posible este milagro, y ahora formamos parte de la familia de Dios, para morar con Él por la eternidad.</a:t>
            </a:r>
          </a:p>
        </p:txBody>
      </p:sp>
      <p:pic>
        <p:nvPicPr>
          <p:cNvPr id="5" name="Imagen 4"/>
          <p:cNvPicPr>
            <a:picLocks noChangeAspect="1"/>
          </p:cNvPicPr>
          <p:nvPr/>
        </p:nvPicPr>
        <p:blipFill>
          <a:blip r:embed="rId2"/>
          <a:stretch>
            <a:fillRect/>
          </a:stretch>
        </p:blipFill>
        <p:spPr>
          <a:xfrm>
            <a:off x="323528" y="1700808"/>
            <a:ext cx="2991172" cy="2935213"/>
          </a:xfrm>
          <a:prstGeom prst="rect">
            <a:avLst/>
          </a:prstGeom>
        </p:spPr>
      </p:pic>
      <p:pic>
        <p:nvPicPr>
          <p:cNvPr id="6" name="Imagen 5"/>
          <p:cNvPicPr>
            <a:picLocks noChangeAspect="1"/>
          </p:cNvPicPr>
          <p:nvPr/>
        </p:nvPicPr>
        <p:blipFill>
          <a:blip r:embed="rId3"/>
          <a:stretch>
            <a:fillRect/>
          </a:stretch>
        </p:blipFill>
        <p:spPr>
          <a:xfrm>
            <a:off x="3563889" y="1700808"/>
            <a:ext cx="2520280" cy="2962537"/>
          </a:xfrm>
          <a:prstGeom prst="rect">
            <a:avLst/>
          </a:prstGeom>
        </p:spPr>
      </p:pic>
      <p:pic>
        <p:nvPicPr>
          <p:cNvPr id="7" name="Imagen 6"/>
          <p:cNvPicPr>
            <a:picLocks noChangeAspect="1"/>
          </p:cNvPicPr>
          <p:nvPr/>
        </p:nvPicPr>
        <p:blipFill>
          <a:blip r:embed="rId4"/>
          <a:stretch>
            <a:fillRect/>
          </a:stretch>
        </p:blipFill>
        <p:spPr>
          <a:xfrm>
            <a:off x="6284766" y="1700809"/>
            <a:ext cx="2607714" cy="2916558"/>
          </a:xfrm>
          <a:prstGeom prst="rect">
            <a:avLst/>
          </a:prstGeom>
        </p:spPr>
      </p:pic>
    </p:spTree>
    <p:extLst>
      <p:ext uri="{BB962C8B-B14F-4D97-AF65-F5344CB8AC3E}">
        <p14:creationId xmlns:p14="http://schemas.microsoft.com/office/powerpoint/2010/main" val="15597569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408712"/>
          </a:xfrm>
          <a:effectLst>
            <a:glow rad="101600">
              <a:schemeClr val="tx1">
                <a:alpha val="6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ormAutofit fontScale="85000" lnSpcReduction="20000"/>
          </a:bodyPr>
          <a:lstStyle/>
          <a:p>
            <a:pPr marL="0" indent="0">
              <a:buNone/>
            </a:pPr>
            <a:r>
              <a:rPr lang="es-CO" dirty="0"/>
              <a:t>Así vemos que la salvación de Dios está en una Persona: El Señor Jesucristo, dice </a:t>
            </a:r>
            <a:r>
              <a:rPr lang="es-CO" dirty="0">
                <a:solidFill>
                  <a:srgbClr val="FF0000"/>
                </a:solidFill>
              </a:rPr>
              <a:t>(Romanos 5:19).</a:t>
            </a:r>
          </a:p>
          <a:p>
            <a:endParaRPr lang="es-CO" dirty="0"/>
          </a:p>
          <a:p>
            <a:r>
              <a:rPr lang="es-CO" sz="4200" b="1" dirty="0"/>
              <a:t>d</a:t>
            </a:r>
            <a:r>
              <a:rPr lang="es-CO" dirty="0"/>
              <a:t>) Por nacimiento cada persona es miembro de la raza pecaminosa y arruinada de Adán. </a:t>
            </a:r>
            <a:r>
              <a:rPr lang="es-CO" dirty="0">
                <a:solidFill>
                  <a:srgbClr val="FF0000"/>
                </a:solidFill>
              </a:rPr>
              <a:t>Para convertirnos en hijos de Dios tenemos que nacer de nuevo. para convertirte en Hijo de Dios, tú tienes que nacer de nuevo.</a:t>
            </a:r>
          </a:p>
          <a:p>
            <a:endParaRPr lang="es-CO" dirty="0"/>
          </a:p>
          <a:p>
            <a:pPr marL="0" indent="0">
              <a:buNone/>
            </a:pPr>
            <a:r>
              <a:rPr lang="es-CO" sz="3800" b="1" u="sng" dirty="0"/>
              <a:t>Dios nos puso en CRISTO.</a:t>
            </a:r>
          </a:p>
          <a:p>
            <a:r>
              <a:rPr lang="es-CO" dirty="0"/>
              <a:t> Por nacimiento físico todos estamos en la familia pecaminosa de Adán. Todos sin excepción, estamos en Adán. </a:t>
            </a:r>
            <a:r>
              <a:rPr lang="es-CO" b="1" dirty="0"/>
              <a:t>ES POR ESO QUE EL SEÑOR JESÚS DIJO QUE ES NECESARIO NACER DE NUEVO</a:t>
            </a:r>
            <a:r>
              <a:rPr lang="es-CO" dirty="0"/>
              <a:t>. Debemos nacer de nuevo espiritualmente para poder entrar en la familia de Cristo. </a:t>
            </a:r>
          </a:p>
          <a:p>
            <a:endParaRPr lang="es-CO" dirty="0"/>
          </a:p>
          <a:p>
            <a:endParaRPr lang="es-CO" dirty="0"/>
          </a:p>
        </p:txBody>
      </p:sp>
    </p:spTree>
    <p:extLst>
      <p:ext uri="{BB962C8B-B14F-4D97-AF65-F5344CB8AC3E}">
        <p14:creationId xmlns:p14="http://schemas.microsoft.com/office/powerpoint/2010/main" val="2186314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circle(in)">
                                      <p:cBhvr>
                                        <p:cTn id="7" dur="2000"/>
                                        <p:tgtEl>
                                          <p:spTgt spid="3">
                                            <p:txEl>
                                              <p:pRg st="4" end="4"/>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circle(in)">
                                      <p:cBhvr>
                                        <p:cTn id="10"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408712"/>
          </a:xfrm>
          <a:effectLst>
            <a:glow rad="228600">
              <a:schemeClr val="accent6">
                <a:satMod val="175000"/>
                <a:alpha val="40000"/>
              </a:schemeClr>
            </a:glow>
            <a:outerShdw blurRad="40000" dist="20000" dir="5400000" rotWithShape="0">
              <a:srgbClr val="000000">
                <a:alpha val="38000"/>
              </a:srgbClr>
            </a:outerShdw>
          </a:effectLst>
        </p:spPr>
        <p:style>
          <a:lnRef idx="1">
            <a:schemeClr val="dk1"/>
          </a:lnRef>
          <a:fillRef idx="2">
            <a:schemeClr val="dk1"/>
          </a:fillRef>
          <a:effectRef idx="1">
            <a:schemeClr val="dk1"/>
          </a:effectRef>
          <a:fontRef idx="minor">
            <a:schemeClr val="dk1"/>
          </a:fontRef>
        </p:style>
        <p:txBody>
          <a:bodyPr>
            <a:normAutofit fontScale="70000" lnSpcReduction="20000"/>
          </a:bodyPr>
          <a:lstStyle/>
          <a:p>
            <a:pPr marL="0" indent="0">
              <a:buNone/>
            </a:pPr>
            <a:r>
              <a:rPr lang="es-CO" sz="3800" b="1" dirty="0"/>
              <a:t>1</a:t>
            </a:r>
            <a:r>
              <a:rPr lang="es-CO" dirty="0"/>
              <a:t>. ¡Tenemos noticias maravillosas! Cuando recibimos al Señor Jesucristo como nuestro Salvador, Dios nos sacó de la familia de Adán y nos puso en la familia de Cristo. Dios nos puso en Cristo. Ahora estamos en Cristo. </a:t>
            </a:r>
            <a:r>
              <a:rPr lang="es-CO" dirty="0">
                <a:solidFill>
                  <a:srgbClr val="FF0000"/>
                </a:solidFill>
              </a:rPr>
              <a:t>(Ver 1 Corintios 1:3) </a:t>
            </a:r>
          </a:p>
          <a:p>
            <a:endParaRPr lang="es-CO" dirty="0">
              <a:solidFill>
                <a:srgbClr val="FF0000"/>
              </a:solidFill>
            </a:endParaRPr>
          </a:p>
          <a:p>
            <a:r>
              <a:rPr lang="es-CO" dirty="0"/>
              <a:t>Cuando Recibisteis al Señor Jesucristo como tu Salvador, Dios te saco de la familia de Adán y te puso en la familia de Cristo. "Dios te puso en Cristo" ¡Ahora estas en Cristo!</a:t>
            </a:r>
          </a:p>
          <a:p>
            <a:endParaRPr lang="es-CO" dirty="0"/>
          </a:p>
          <a:p>
            <a:pPr marL="0" indent="0">
              <a:buNone/>
            </a:pPr>
            <a:r>
              <a:rPr lang="es-CO" sz="4600" b="1" dirty="0"/>
              <a:t>2</a:t>
            </a:r>
            <a:r>
              <a:rPr lang="es-CO" dirty="0"/>
              <a:t>. </a:t>
            </a:r>
            <a:r>
              <a:rPr lang="es-CO" sz="3400" b="1" u="sng" dirty="0"/>
              <a:t>¿Cómo llegamos a estar en Cristo?</a:t>
            </a:r>
            <a:r>
              <a:rPr lang="es-CO" sz="3400" b="1" dirty="0"/>
              <a:t> </a:t>
            </a:r>
            <a:r>
              <a:rPr lang="es-CO" dirty="0"/>
              <a:t>¡Dios nos puso allí! Nosotros nunca hubiésemos podido haber hecho eso por nosotros mismos, Tu nunca hubieses podido haber hecho eso por ti mismo; pero Dios lo hizo por nosotros. </a:t>
            </a:r>
            <a:r>
              <a:rPr lang="es-CO" b="1" dirty="0"/>
              <a:t>Por Su poder maravilloso Dios nos sacó de la familia pecaminosa de Adán y nos puso en la familia de Cristo</a:t>
            </a:r>
            <a:r>
              <a:rPr lang="es-CO" dirty="0"/>
              <a:t>. Dios nos puso en Cristo.</a:t>
            </a:r>
          </a:p>
          <a:p>
            <a:endParaRPr lang="es-CO" dirty="0"/>
          </a:p>
          <a:p>
            <a:pPr marL="0" indent="0">
              <a:buNone/>
            </a:pPr>
            <a:r>
              <a:rPr lang="es-CO" sz="4600" b="1" dirty="0"/>
              <a:t>3</a:t>
            </a:r>
            <a:r>
              <a:rPr lang="es-CO" dirty="0"/>
              <a:t>. La frase más preciosa de toda la Biblia es la pequeña frase en Cristo. </a:t>
            </a:r>
            <a:r>
              <a:rPr lang="es-CO" b="1" dirty="0"/>
              <a:t>Una y otra vez la Biblia dice que los que han confiado en Cristo como su Salvador están en Cristo</a:t>
            </a:r>
            <a:r>
              <a:rPr lang="es-CO" dirty="0"/>
              <a:t>. ¡Dios desea que los creyentes sepan que están en Cristo! </a:t>
            </a:r>
          </a:p>
          <a:p>
            <a:endParaRPr lang="es-CO" dirty="0"/>
          </a:p>
        </p:txBody>
      </p:sp>
    </p:spTree>
    <p:extLst>
      <p:ext uri="{BB962C8B-B14F-4D97-AF65-F5344CB8AC3E}">
        <p14:creationId xmlns:p14="http://schemas.microsoft.com/office/powerpoint/2010/main" val="735178630"/>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heel(1)">
                                      <p:cBhvr>
                                        <p:cTn id="7" dur="2000"/>
                                        <p:tgtEl>
                                          <p:spTgt spid="3">
                                            <p:txEl>
                                              <p:pRg st="4" end="4"/>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wheel(1)">
                                      <p:cBhvr>
                                        <p:cTn id="10"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0">
            <a:schemeClr val="accent2"/>
          </a:lnRef>
          <a:fillRef idx="3">
            <a:schemeClr val="accent2"/>
          </a:fillRef>
          <a:effectRef idx="3">
            <a:schemeClr val="accent2"/>
          </a:effectRef>
          <a:fontRef idx="minor">
            <a:schemeClr val="lt1"/>
          </a:fontRef>
        </p:style>
        <p:txBody>
          <a:bodyPr>
            <a:normAutofit fontScale="90000"/>
          </a:bodyPr>
          <a:lstStyle/>
          <a:p>
            <a:r>
              <a:rPr lang="es-CO" b="1" dirty="0"/>
              <a:t>¿QUÉ SIGNIFICA ESTAR EN CRISTO?</a:t>
            </a:r>
          </a:p>
        </p:txBody>
      </p:sp>
      <p:sp>
        <p:nvSpPr>
          <p:cNvPr id="3" name="Marcador de contenido 2"/>
          <p:cNvSpPr>
            <a:spLocks noGrp="1"/>
          </p:cNvSpPr>
          <p:nvPr>
            <p:ph idx="1"/>
          </p:nvPr>
        </p:nvSpPr>
        <p:spPr>
          <a:xfrm>
            <a:off x="457200" y="1600200"/>
            <a:ext cx="8229600" cy="5141168"/>
          </a:xfrm>
          <a:effectLst>
            <a:glow rad="101600">
              <a:schemeClr val="tx1">
                <a:alpha val="60000"/>
              </a:schemeClr>
            </a:glow>
            <a:outerShdw blurRad="40000" dist="20000" dir="5400000" rotWithShape="0">
              <a:srgbClr val="000000">
                <a:alpha val="38000"/>
              </a:srgbClr>
            </a:outerShdw>
          </a:effectLst>
        </p:spPr>
        <p:style>
          <a:lnRef idx="1">
            <a:schemeClr val="accent3"/>
          </a:lnRef>
          <a:fillRef idx="2">
            <a:schemeClr val="accent3"/>
          </a:fillRef>
          <a:effectRef idx="1">
            <a:schemeClr val="accent3"/>
          </a:effectRef>
          <a:fontRef idx="minor">
            <a:schemeClr val="dk1"/>
          </a:fontRef>
        </p:style>
        <p:txBody>
          <a:bodyPr>
            <a:normAutofit fontScale="70000" lnSpcReduction="20000"/>
          </a:bodyPr>
          <a:lstStyle/>
          <a:p>
            <a:pPr marL="0" indent="0">
              <a:buNone/>
            </a:pPr>
            <a:r>
              <a:rPr lang="es-CO" dirty="0"/>
              <a:t>En el momento en que recibimos a Cristo como nuestro Salvador, Dios nos puso en Cristo. </a:t>
            </a:r>
            <a:r>
              <a:rPr lang="es-CO" b="1" u="sng" dirty="0"/>
              <a:t>Ya no estamos en Adán, ahora estamos en Cristo</a:t>
            </a:r>
            <a:r>
              <a:rPr lang="es-CO" dirty="0"/>
              <a:t>. </a:t>
            </a:r>
            <a:r>
              <a:rPr lang="es-CO" b="1" u="sng" dirty="0"/>
              <a:t>¡Siempre estaremos en Cristo! Dios siempre nos verá en Cristo. </a:t>
            </a:r>
            <a:r>
              <a:rPr lang="es-CO" dirty="0">
                <a:solidFill>
                  <a:srgbClr val="FF0000"/>
                </a:solidFill>
              </a:rPr>
              <a:t>Cuando Recibisteis al Señor Jesucristo como tu Salvador, Dios te saco de la familia de Adán y te puso en la familia de Cristo. "Dios te puso en Cristo" ¡Ahora estas en Cristo! ¡Siempre estarás en Cristo! Dios siempre te vera en Cristo</a:t>
            </a:r>
            <a:r>
              <a:rPr lang="es-CO" dirty="0"/>
              <a:t>. ¡Qué maravilloso! </a:t>
            </a:r>
          </a:p>
          <a:p>
            <a:endParaRPr lang="es-CO" dirty="0"/>
          </a:p>
          <a:p>
            <a:r>
              <a:rPr lang="es-CO" dirty="0"/>
              <a:t>Aquí hay algunos versículos que nos hablan de nuestra nueva posición EN CRISTO, que ahora es Tu nueva posición EN CRISTO: </a:t>
            </a:r>
          </a:p>
          <a:p>
            <a:pPr lvl="1"/>
            <a:endParaRPr lang="es-CO" dirty="0"/>
          </a:p>
          <a:p>
            <a:pPr lvl="1"/>
            <a:r>
              <a:rPr lang="es-CO" dirty="0"/>
              <a:t>"Mas por él estáis vosotros EN CRISTO JESÚS" </a:t>
            </a:r>
            <a:r>
              <a:rPr lang="es-CO" b="1" dirty="0">
                <a:solidFill>
                  <a:srgbClr val="FF0000"/>
                </a:solidFill>
              </a:rPr>
              <a:t>(1 Corintios 1:30).</a:t>
            </a:r>
          </a:p>
          <a:p>
            <a:pPr lvl="1"/>
            <a:r>
              <a:rPr lang="es-CO" dirty="0"/>
              <a:t> "Bendito sea el Dios y Padre de nuestro Señor Jesucristo, que nos bendijo con toda bendición espiritual en los lugares celestiales EN CRISTO" </a:t>
            </a:r>
            <a:r>
              <a:rPr lang="es-CO" b="1" dirty="0">
                <a:solidFill>
                  <a:srgbClr val="FF0000"/>
                </a:solidFill>
              </a:rPr>
              <a:t>(Efesios 1:3).</a:t>
            </a:r>
          </a:p>
          <a:p>
            <a:pPr lvl="1"/>
            <a:r>
              <a:rPr lang="es-CO" dirty="0"/>
              <a:t>"Según nos escogió EN ÉL antes de la fundación del mundo, para que fuésemos santos y sin mancha delante de él". </a:t>
            </a:r>
            <a:r>
              <a:rPr lang="es-CO" b="1" dirty="0">
                <a:solidFill>
                  <a:srgbClr val="FF0000"/>
                </a:solidFill>
              </a:rPr>
              <a:t>(Efesios 1:4).</a:t>
            </a:r>
          </a:p>
          <a:p>
            <a:endParaRPr lang="es-CO" dirty="0"/>
          </a:p>
        </p:txBody>
      </p:sp>
    </p:spTree>
    <p:extLst>
      <p:ext uri="{BB962C8B-B14F-4D97-AF65-F5344CB8AC3E}">
        <p14:creationId xmlns:p14="http://schemas.microsoft.com/office/powerpoint/2010/main" val="26445857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barn(inVertical)">
                                      <p:cBhvr>
                                        <p:cTn id="13" dur="500"/>
                                        <p:tgtEl>
                                          <p:spTgt spid="3">
                                            <p:txEl>
                                              <p:pRg st="5" end="5"/>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barn(inVertical)">
                                      <p:cBhvr>
                                        <p:cTn id="16"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336704"/>
          </a:xfrm>
        </p:spPr>
        <p:style>
          <a:lnRef idx="2">
            <a:schemeClr val="accent6"/>
          </a:lnRef>
          <a:fillRef idx="1">
            <a:schemeClr val="lt1"/>
          </a:fillRef>
          <a:effectRef idx="0">
            <a:schemeClr val="accent6"/>
          </a:effectRef>
          <a:fontRef idx="minor">
            <a:schemeClr val="dk1"/>
          </a:fontRef>
        </p:style>
        <p:txBody>
          <a:bodyPr>
            <a:normAutofit fontScale="85000" lnSpcReduction="10000"/>
          </a:bodyPr>
          <a:lstStyle/>
          <a:p>
            <a:pPr lvl="1"/>
            <a:r>
              <a:rPr lang="es-CO" dirty="0"/>
              <a:t>"Porque somos hechura suya, creados EN CRISTO JESÚS para buenas obras, las cuales Dios preparó de antemano para que anduviésemos en ellas". </a:t>
            </a:r>
            <a:r>
              <a:rPr lang="es-CO" b="1" dirty="0">
                <a:solidFill>
                  <a:srgbClr val="FF0000"/>
                </a:solidFill>
              </a:rPr>
              <a:t>(Efesios 2:10).</a:t>
            </a:r>
          </a:p>
          <a:p>
            <a:endParaRPr lang="es-CO" dirty="0"/>
          </a:p>
          <a:p>
            <a:pPr lvl="1"/>
            <a:r>
              <a:rPr lang="es-CO" dirty="0"/>
              <a:t> "De modo que si alguno está EN CRISTO, nueva criatura es; las cosas viejas pasaron; he aquí todas son hechas nuevas". </a:t>
            </a:r>
            <a:r>
              <a:rPr lang="es-CO" b="1" dirty="0">
                <a:solidFill>
                  <a:srgbClr val="FF0000"/>
                </a:solidFill>
              </a:rPr>
              <a:t>(2 Corintios 5:17).</a:t>
            </a:r>
          </a:p>
          <a:p>
            <a:endParaRPr lang="es-CO" dirty="0"/>
          </a:p>
          <a:p>
            <a:pPr lvl="1"/>
            <a:r>
              <a:rPr lang="es-CO" dirty="0"/>
              <a:t> "Y estamos en el verdadero, EN SU HIJO JESUCRISTO". </a:t>
            </a:r>
            <a:r>
              <a:rPr lang="es-CO" b="1" dirty="0">
                <a:solidFill>
                  <a:srgbClr val="FF0000"/>
                </a:solidFill>
              </a:rPr>
              <a:t>(1 Juan 5:20).</a:t>
            </a:r>
          </a:p>
          <a:p>
            <a:endParaRPr lang="es-CO" dirty="0"/>
          </a:p>
          <a:p>
            <a:pPr lvl="1"/>
            <a:r>
              <a:rPr lang="es-CO" dirty="0"/>
              <a:t> "EN QUIEN tenemos redención por su sangre, el perdón de pecados". </a:t>
            </a:r>
            <a:r>
              <a:rPr lang="es-CO" b="1" dirty="0">
                <a:solidFill>
                  <a:srgbClr val="FF0000"/>
                </a:solidFill>
              </a:rPr>
              <a:t>(Colosenses 1:14).</a:t>
            </a:r>
          </a:p>
          <a:p>
            <a:endParaRPr lang="es-CO" b="1" dirty="0">
              <a:solidFill>
                <a:srgbClr val="FF0000"/>
              </a:solidFill>
            </a:endParaRPr>
          </a:p>
          <a:p>
            <a:pPr lvl="1"/>
            <a:r>
              <a:rPr lang="es-CO" dirty="0"/>
              <a:t> "Ahora, pues, ninguna condenación hay para los que están EN CRISTO JESÚS" </a:t>
            </a:r>
            <a:r>
              <a:rPr lang="es-CO" b="1" dirty="0">
                <a:solidFill>
                  <a:srgbClr val="FF0000"/>
                </a:solidFill>
              </a:rPr>
              <a:t>(Romanos 8:1).</a:t>
            </a:r>
          </a:p>
          <a:p>
            <a:endParaRPr lang="es-CO" dirty="0"/>
          </a:p>
        </p:txBody>
      </p:sp>
    </p:spTree>
    <p:extLst>
      <p:ext uri="{BB962C8B-B14F-4D97-AF65-F5344CB8AC3E}">
        <p14:creationId xmlns:p14="http://schemas.microsoft.com/office/powerpoint/2010/main" val="4616525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099375"/>
          </a:xfrm>
          <a:effectLst>
            <a:glow rad="101600">
              <a:schemeClr val="tx1">
                <a:lumMod val="95000"/>
                <a:lumOff val="5000"/>
                <a:alpha val="60000"/>
              </a:schemeClr>
            </a:glow>
            <a:outerShdw blurRad="40000" dist="20000" dir="5400000" rotWithShape="0">
              <a:srgbClr val="000000">
                <a:alpha val="38000"/>
              </a:srgbClr>
            </a:outerShdw>
          </a:effectLst>
        </p:spPr>
        <p:style>
          <a:lnRef idx="1">
            <a:schemeClr val="accent4"/>
          </a:lnRef>
          <a:fillRef idx="2">
            <a:schemeClr val="accent4"/>
          </a:fillRef>
          <a:effectRef idx="1">
            <a:schemeClr val="accent4"/>
          </a:effectRef>
          <a:fontRef idx="minor">
            <a:schemeClr val="dk1"/>
          </a:fontRef>
        </p:style>
        <p:txBody>
          <a:bodyPr>
            <a:normAutofit fontScale="92500" lnSpcReduction="20000"/>
          </a:bodyPr>
          <a:lstStyle/>
          <a:p>
            <a:r>
              <a:rPr lang="es-CO" dirty="0"/>
              <a:t>Dios desea que cada creyente sepa que está EN CRISTO. Fíjense en la palabras, "</a:t>
            </a:r>
            <a:r>
              <a:rPr lang="es-CO" u="sng" dirty="0"/>
              <a:t>en Cristo</a:t>
            </a:r>
            <a:r>
              <a:rPr lang="es-CO" dirty="0"/>
              <a:t>", "</a:t>
            </a:r>
            <a:r>
              <a:rPr lang="es-CO" u="sng" dirty="0"/>
              <a:t>en Él</a:t>
            </a:r>
            <a:r>
              <a:rPr lang="es-CO" dirty="0"/>
              <a:t>", y "</a:t>
            </a:r>
            <a:r>
              <a:rPr lang="es-CO" u="sng" dirty="0"/>
              <a:t>en el cual</a:t>
            </a:r>
            <a:r>
              <a:rPr lang="es-CO" dirty="0"/>
              <a:t>" ¿Qué quiere decir estar "</a:t>
            </a:r>
            <a:r>
              <a:rPr lang="es-CO" u="sng" dirty="0"/>
              <a:t>EN CRISTO</a:t>
            </a:r>
            <a:r>
              <a:rPr lang="es-CO" dirty="0"/>
              <a:t>"? Vamos a considerar algunas de estas bendiciones de estar En CRISTO.</a:t>
            </a:r>
          </a:p>
          <a:p>
            <a:pPr marL="0" indent="0">
              <a:buNone/>
            </a:pPr>
            <a:endParaRPr lang="es-CO" dirty="0"/>
          </a:p>
          <a:p>
            <a:pPr marL="0" indent="0">
              <a:buNone/>
            </a:pPr>
            <a:r>
              <a:rPr lang="es-CO" sz="3500" b="1" dirty="0"/>
              <a:t>Estar EN CRISTO quiere decir:</a:t>
            </a:r>
          </a:p>
          <a:p>
            <a:pPr lvl="1"/>
            <a:r>
              <a:rPr lang="es-CO" dirty="0"/>
              <a:t> COMPARTIR en TODO lo que Cristo hizo y todo lo que es hoy. </a:t>
            </a:r>
            <a:r>
              <a:rPr lang="es-CO" dirty="0">
                <a:solidFill>
                  <a:srgbClr val="FF0000"/>
                </a:solidFill>
              </a:rPr>
              <a:t>(Romanos 5:17-19). </a:t>
            </a:r>
            <a:r>
              <a:rPr lang="es-CO" dirty="0"/>
              <a:t>La Biblia dice que Dios "nos bendijo con toda bendición espiritual   EN CRISTO". </a:t>
            </a:r>
            <a:r>
              <a:rPr lang="es-CO" b="1" dirty="0">
                <a:solidFill>
                  <a:srgbClr val="FF0000"/>
                </a:solidFill>
              </a:rPr>
              <a:t>(Efesios 1:3). </a:t>
            </a:r>
          </a:p>
          <a:p>
            <a:endParaRPr lang="es-CO" b="1" dirty="0">
              <a:solidFill>
                <a:srgbClr val="FF0000"/>
              </a:solidFill>
            </a:endParaRPr>
          </a:p>
          <a:p>
            <a:pPr lvl="1"/>
            <a:r>
              <a:rPr lang="es-CO" dirty="0"/>
              <a:t>Somos PERDONADOS: Porque estamos en </a:t>
            </a:r>
            <a:r>
              <a:rPr lang="es-CO" u="sng" dirty="0"/>
              <a:t>Cristo</a:t>
            </a:r>
            <a:r>
              <a:rPr lang="es-CO" dirty="0"/>
              <a:t> Dios nos ha perdonado todos nuestros pecados. </a:t>
            </a:r>
            <a:r>
              <a:rPr lang="es-CO" dirty="0">
                <a:solidFill>
                  <a:srgbClr val="FF0000"/>
                </a:solidFill>
              </a:rPr>
              <a:t>(Colosenses 1:14). </a:t>
            </a:r>
          </a:p>
          <a:p>
            <a:endParaRPr lang="es-CO" dirty="0"/>
          </a:p>
        </p:txBody>
      </p:sp>
    </p:spTree>
    <p:extLst>
      <p:ext uri="{BB962C8B-B14F-4D97-AF65-F5344CB8AC3E}">
        <p14:creationId xmlns:p14="http://schemas.microsoft.com/office/powerpoint/2010/main" val="15520263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wipe(down)">
                                      <p:cBhvr>
                                        <p:cTn id="13"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408712"/>
          </a:xfrm>
        </p:spPr>
        <p:style>
          <a:lnRef idx="2">
            <a:schemeClr val="accent5"/>
          </a:lnRef>
          <a:fillRef idx="1">
            <a:schemeClr val="lt1"/>
          </a:fillRef>
          <a:effectRef idx="0">
            <a:schemeClr val="accent5"/>
          </a:effectRef>
          <a:fontRef idx="minor">
            <a:schemeClr val="dk1"/>
          </a:fontRef>
        </p:style>
        <p:txBody>
          <a:bodyPr>
            <a:normAutofit fontScale="70000" lnSpcReduction="20000"/>
          </a:bodyPr>
          <a:lstStyle/>
          <a:p>
            <a:pPr marL="0" indent="0">
              <a:buNone/>
            </a:pPr>
            <a:r>
              <a:rPr lang="es-CO" sz="5100" b="1" u="sng" dirty="0"/>
              <a:t>Somos JUSTIFICADOS</a:t>
            </a:r>
            <a:r>
              <a:rPr lang="es-CO" sz="5100" b="1" dirty="0"/>
              <a:t>: </a:t>
            </a:r>
          </a:p>
          <a:p>
            <a:endParaRPr lang="es-CO" dirty="0"/>
          </a:p>
          <a:p>
            <a:r>
              <a:rPr lang="es-CO" sz="4500" b="1" dirty="0"/>
              <a:t>¿Qué quiere decir ser justificado?</a:t>
            </a:r>
          </a:p>
          <a:p>
            <a:pPr lvl="1"/>
            <a:r>
              <a:rPr lang="es-CO" dirty="0"/>
              <a:t>Quiere decir ser declarado justo. </a:t>
            </a:r>
          </a:p>
          <a:p>
            <a:endParaRPr lang="es-CO" dirty="0"/>
          </a:p>
          <a:p>
            <a:r>
              <a:rPr lang="es-CO" sz="4500" b="1" dirty="0"/>
              <a:t>¿Cómo somos justificados ante Dios? </a:t>
            </a:r>
          </a:p>
          <a:p>
            <a:pPr lvl="1"/>
            <a:r>
              <a:rPr lang="es-CO" dirty="0"/>
              <a:t>Somos justificados EN CRISTO. </a:t>
            </a:r>
          </a:p>
          <a:p>
            <a:endParaRPr lang="es-CO" dirty="0"/>
          </a:p>
          <a:p>
            <a:r>
              <a:rPr lang="es-CO" dirty="0"/>
              <a:t>El Señor Jesús era perfectamente justo, y ahora Dios nos ve justos en Él. El llevó nuestros pecados para que nosotros tuviéramos su justicia. </a:t>
            </a:r>
            <a:r>
              <a:rPr lang="es-CO" dirty="0">
                <a:solidFill>
                  <a:srgbClr val="FF0000"/>
                </a:solidFill>
              </a:rPr>
              <a:t>(Ver 2 Corintios 5:21) </a:t>
            </a:r>
          </a:p>
          <a:p>
            <a:endParaRPr lang="es-CO" dirty="0">
              <a:solidFill>
                <a:srgbClr val="FF0000"/>
              </a:solidFill>
            </a:endParaRPr>
          </a:p>
          <a:p>
            <a:r>
              <a:rPr lang="es-CO" dirty="0"/>
              <a:t>Somos HECHOS CERCANOS a Dios: Como pecadores estábamos separados de Dios y teníamos temor de acercarnos a su presencia. Pero ahora, en Cristo Jesús, podemos acercarnos confiadamente a la presencia de Dios porque la sangre de Jesucristo nos ha limpiado, nos limpia y nos limpiara de todo pecado. </a:t>
            </a:r>
            <a:r>
              <a:rPr lang="es-CO" dirty="0">
                <a:solidFill>
                  <a:srgbClr val="FF0000"/>
                </a:solidFill>
              </a:rPr>
              <a:t>(Ver Efesios 2:13; 1 Juan 1:7,9; 2:1). </a:t>
            </a:r>
          </a:p>
          <a:p>
            <a:endParaRPr lang="es-CO" dirty="0"/>
          </a:p>
        </p:txBody>
      </p:sp>
    </p:spTree>
    <p:extLst>
      <p:ext uri="{BB962C8B-B14F-4D97-AF65-F5344CB8AC3E}">
        <p14:creationId xmlns:p14="http://schemas.microsoft.com/office/powerpoint/2010/main" val="19791598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airplane"/>
      </p:transition>
    </mc:Choice>
    <mc:Fallback>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192688"/>
          </a:xfrm>
          <a:effectLst>
            <a:glow rad="101600">
              <a:schemeClr val="accent4">
                <a:lumMod val="50000"/>
                <a:alpha val="60000"/>
              </a:schemeClr>
            </a:glow>
            <a:outerShdw blurRad="40000" dist="20000" dir="5400000" rotWithShape="0">
              <a:srgbClr val="000000">
                <a:alpha val="38000"/>
              </a:srgbClr>
            </a:outerShdw>
          </a:effectLst>
        </p:spPr>
        <p:style>
          <a:lnRef idx="1">
            <a:schemeClr val="accent3"/>
          </a:lnRef>
          <a:fillRef idx="2">
            <a:schemeClr val="accent3"/>
          </a:fillRef>
          <a:effectRef idx="1">
            <a:schemeClr val="accent3"/>
          </a:effectRef>
          <a:fontRef idx="minor">
            <a:schemeClr val="dk1"/>
          </a:fontRef>
        </p:style>
        <p:txBody>
          <a:bodyPr>
            <a:normAutofit fontScale="85000" lnSpcReduction="20000"/>
          </a:bodyPr>
          <a:lstStyle/>
          <a:p>
            <a:pPr marL="0" indent="0">
              <a:buNone/>
            </a:pPr>
            <a:r>
              <a:rPr lang="es-CO" sz="3800" b="1" u="sng" dirty="0"/>
              <a:t>Somos REDIMIDOS:</a:t>
            </a:r>
          </a:p>
          <a:p>
            <a:r>
              <a:rPr lang="es-CO" dirty="0"/>
              <a:t> Redimir significa pagar un precio para volver a comprar algo. Por causa de la desobediencia de Adán, fuimos "robados" de Dios por Satanás. Pero Cristo nos ha redimido. Él nos ha "vuelto a comprar". Ahora pertenecemos al que nos redimió. </a:t>
            </a:r>
            <a:r>
              <a:rPr lang="es-CO" dirty="0">
                <a:solidFill>
                  <a:srgbClr val="FF0000"/>
                </a:solidFill>
              </a:rPr>
              <a:t>(Efesios 1:7).</a:t>
            </a:r>
          </a:p>
          <a:p>
            <a:pPr lvl="1"/>
            <a:endParaRPr lang="es-CO" dirty="0"/>
          </a:p>
          <a:p>
            <a:pPr lvl="1"/>
            <a:r>
              <a:rPr lang="es-CO" dirty="0"/>
              <a:t>Cristo tuvo que pagar un gran precio para redimirnos. </a:t>
            </a:r>
          </a:p>
          <a:p>
            <a:endParaRPr lang="es-CO" dirty="0"/>
          </a:p>
          <a:p>
            <a:pPr marL="0" indent="0">
              <a:buNone/>
            </a:pPr>
            <a:r>
              <a:rPr lang="es-CO" sz="3500" b="1" dirty="0"/>
              <a:t>¿Cuál fue el precio que pagó por nosotros? </a:t>
            </a:r>
          </a:p>
          <a:p>
            <a:endParaRPr lang="es-CO" dirty="0"/>
          </a:p>
          <a:p>
            <a:r>
              <a:rPr lang="es-CO" dirty="0">
                <a:solidFill>
                  <a:srgbClr val="FF0000"/>
                </a:solidFill>
              </a:rPr>
              <a:t>Tanto valemos tu y yo a la vista de Dios que fue el precio de Su preciosa sangre la que hizo posible nuestra libertad</a:t>
            </a:r>
            <a:r>
              <a:rPr lang="es-CO" dirty="0"/>
              <a:t>. Él murió en la cruz para volvernos a comprar. </a:t>
            </a:r>
            <a:r>
              <a:rPr lang="es-CO" dirty="0">
                <a:solidFill>
                  <a:srgbClr val="FF0000"/>
                </a:solidFill>
              </a:rPr>
              <a:t>(Ver 1 Pedro 1:18-19).</a:t>
            </a:r>
          </a:p>
          <a:p>
            <a:endParaRPr lang="es-CO" dirty="0"/>
          </a:p>
        </p:txBody>
      </p:sp>
    </p:spTree>
    <p:extLst>
      <p:ext uri="{BB962C8B-B14F-4D97-AF65-F5344CB8AC3E}">
        <p14:creationId xmlns:p14="http://schemas.microsoft.com/office/powerpoint/2010/main" val="43073741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1000"/>
                                        <p:tgtEl>
                                          <p:spTgt spid="3">
                                            <p:txEl>
                                              <p:pRg st="5" end="5"/>
                                            </p:txEl>
                                          </p:spTgt>
                                        </p:tgtEl>
                                      </p:cBhvr>
                                    </p:animEffect>
                                    <p:anim calcmode="lin" valueType="num">
                                      <p:cBhvr>
                                        <p:cTn id="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5" end="5"/>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7" end="7"/>
                                            </p:txEl>
                                          </p:spTgt>
                                        </p:tgtEl>
                                        <p:attrNameLst>
                                          <p:attrName>style.visibility</p:attrName>
                                        </p:attrNameLst>
                                      </p:cBhvr>
                                      <p:to>
                                        <p:strVal val="visible"/>
                                      </p:to>
                                    </p:set>
                                    <p:animEffect transition="in" filter="fade">
                                      <p:cBhvr>
                                        <p:cTn id="12" dur="1000"/>
                                        <p:tgtEl>
                                          <p:spTgt spid="3">
                                            <p:txEl>
                                              <p:pRg st="7" end="7"/>
                                            </p:txEl>
                                          </p:spTgt>
                                        </p:tgtEl>
                                      </p:cBhvr>
                                    </p:animEffect>
                                    <p:anim calcmode="lin" valueType="num">
                                      <p:cBhvr>
                                        <p:cTn id="1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effectLst>
            <a:glow rad="101600">
              <a:schemeClr val="tx1">
                <a:alpha val="60000"/>
              </a:schemeClr>
            </a:glow>
            <a:outerShdw blurRad="40000" dist="20000" dir="5400000" rotWithShape="0">
              <a:srgbClr val="000000">
                <a:alpha val="38000"/>
              </a:srgbClr>
            </a:outerShdw>
          </a:effectLst>
        </p:spPr>
        <p:style>
          <a:lnRef idx="1">
            <a:schemeClr val="accent2"/>
          </a:lnRef>
          <a:fillRef idx="2">
            <a:schemeClr val="accent2"/>
          </a:fillRef>
          <a:effectRef idx="1">
            <a:schemeClr val="accent2"/>
          </a:effectRef>
          <a:fontRef idx="minor">
            <a:schemeClr val="dk1"/>
          </a:fontRef>
        </p:style>
        <p:txBody>
          <a:bodyPr>
            <a:normAutofit/>
          </a:bodyPr>
          <a:lstStyle/>
          <a:p>
            <a:r>
              <a:rPr lang="es-CO" sz="4800" b="1" i="1" dirty="0"/>
              <a:t>El precio de nuestra libertad</a:t>
            </a:r>
          </a:p>
        </p:txBody>
      </p:sp>
      <p:sp>
        <p:nvSpPr>
          <p:cNvPr id="3" name="Marcador de contenido 2"/>
          <p:cNvSpPr>
            <a:spLocks noGrp="1"/>
          </p:cNvSpPr>
          <p:nvPr>
            <p:ph idx="1"/>
          </p:nvPr>
        </p:nvSpPr>
        <p:spPr>
          <a:xfrm>
            <a:off x="457200" y="5229200"/>
            <a:ext cx="8229600" cy="1440160"/>
          </a:xfrm>
          <a:effectLst>
            <a:glow rad="101600">
              <a:schemeClr val="tx1">
                <a:alpha val="60000"/>
              </a:schemeClr>
            </a:glow>
            <a:outerShdw blurRad="40000" dist="20000" dir="5400000" rotWithShape="0">
              <a:srgbClr val="000000">
                <a:alpha val="38000"/>
              </a:srgbClr>
            </a:outerShdw>
          </a:effectLst>
        </p:spPr>
        <p:style>
          <a:lnRef idx="1">
            <a:schemeClr val="accent2"/>
          </a:lnRef>
          <a:fillRef idx="2">
            <a:schemeClr val="accent2"/>
          </a:fillRef>
          <a:effectRef idx="1">
            <a:schemeClr val="accent2"/>
          </a:effectRef>
          <a:fontRef idx="minor">
            <a:schemeClr val="dk1"/>
          </a:fontRef>
        </p:style>
        <p:txBody>
          <a:bodyPr>
            <a:normAutofit lnSpcReduction="10000"/>
          </a:bodyPr>
          <a:lstStyle/>
          <a:p>
            <a:pPr marL="0" indent="0" algn="ctr">
              <a:buNone/>
            </a:pPr>
            <a:r>
              <a:rPr lang="es-CO" b="1" i="1" dirty="0"/>
              <a:t>Por causa de nuestra desobediencia Satanás nos tenía presos, Cristo por su preciosa sangre nos volvió a comprar.</a:t>
            </a:r>
          </a:p>
          <a:p>
            <a:pPr marL="0" indent="0">
              <a:buNone/>
            </a:pPr>
            <a:endParaRPr lang="es-CO" dirty="0"/>
          </a:p>
          <a:p>
            <a:pPr marL="0" indent="0">
              <a:buNone/>
            </a:pPr>
            <a:endParaRPr lang="es-CO" dirty="0"/>
          </a:p>
        </p:txBody>
      </p:sp>
      <p:pic>
        <p:nvPicPr>
          <p:cNvPr id="5" name="Imagen 4"/>
          <p:cNvPicPr>
            <a:picLocks noChangeAspect="1"/>
          </p:cNvPicPr>
          <p:nvPr/>
        </p:nvPicPr>
        <p:blipFill>
          <a:blip r:embed="rId2"/>
          <a:stretch>
            <a:fillRect/>
          </a:stretch>
        </p:blipFill>
        <p:spPr>
          <a:xfrm>
            <a:off x="2754638" y="2060848"/>
            <a:ext cx="2005907" cy="2863577"/>
          </a:xfrm>
          <a:prstGeom prst="rect">
            <a:avLst/>
          </a:prstGeom>
          <a:scene3d>
            <a:camera prst="orthographicFront"/>
            <a:lightRig rig="threePt" dir="t"/>
          </a:scene3d>
          <a:sp3d>
            <a:bevelT w="165100" prst="coolSlant"/>
          </a:sp3d>
        </p:spPr>
      </p:pic>
      <p:pic>
        <p:nvPicPr>
          <p:cNvPr id="7" name="Imagen 6"/>
          <p:cNvPicPr>
            <a:picLocks noChangeAspect="1"/>
          </p:cNvPicPr>
          <p:nvPr/>
        </p:nvPicPr>
        <p:blipFill>
          <a:blip r:embed="rId3"/>
          <a:stretch>
            <a:fillRect/>
          </a:stretch>
        </p:blipFill>
        <p:spPr>
          <a:xfrm>
            <a:off x="4552950" y="3409950"/>
            <a:ext cx="38100" cy="38100"/>
          </a:xfrm>
          <a:prstGeom prst="rect">
            <a:avLst/>
          </a:prstGeom>
        </p:spPr>
      </p:pic>
      <p:pic>
        <p:nvPicPr>
          <p:cNvPr id="8" name="Imagen 7"/>
          <p:cNvPicPr>
            <a:picLocks noChangeAspect="1"/>
          </p:cNvPicPr>
          <p:nvPr/>
        </p:nvPicPr>
        <p:blipFill>
          <a:blip r:embed="rId4"/>
          <a:stretch>
            <a:fillRect/>
          </a:stretch>
        </p:blipFill>
        <p:spPr>
          <a:xfrm>
            <a:off x="4930040" y="2060848"/>
            <a:ext cx="1993404" cy="2883109"/>
          </a:xfrm>
          <a:prstGeom prst="rect">
            <a:avLst/>
          </a:prstGeom>
          <a:scene3d>
            <a:camera prst="orthographicFront"/>
            <a:lightRig rig="threePt" dir="t"/>
          </a:scene3d>
          <a:sp3d>
            <a:bevelT w="165100" prst="coolSlant"/>
          </a:sp3d>
        </p:spPr>
      </p:pic>
      <p:pic>
        <p:nvPicPr>
          <p:cNvPr id="9" name="Imagen 8"/>
          <p:cNvPicPr>
            <a:picLocks noChangeAspect="1"/>
          </p:cNvPicPr>
          <p:nvPr/>
        </p:nvPicPr>
        <p:blipFill>
          <a:blip r:embed="rId5"/>
          <a:stretch>
            <a:fillRect/>
          </a:stretch>
        </p:blipFill>
        <p:spPr>
          <a:xfrm>
            <a:off x="7165874" y="2043437"/>
            <a:ext cx="1728192" cy="2863577"/>
          </a:xfrm>
          <a:prstGeom prst="rect">
            <a:avLst/>
          </a:prstGeom>
          <a:scene3d>
            <a:camera prst="orthographicFront"/>
            <a:lightRig rig="threePt" dir="t"/>
          </a:scene3d>
          <a:sp3d>
            <a:bevelT w="165100" prst="coolSlant"/>
          </a:sp3d>
        </p:spPr>
      </p:pic>
      <p:pic>
        <p:nvPicPr>
          <p:cNvPr id="4" name="Imagen 3"/>
          <p:cNvPicPr>
            <a:picLocks noChangeAspect="1"/>
          </p:cNvPicPr>
          <p:nvPr/>
        </p:nvPicPr>
        <p:blipFill>
          <a:blip r:embed="rId6"/>
          <a:stretch>
            <a:fillRect/>
          </a:stretch>
        </p:blipFill>
        <p:spPr>
          <a:xfrm>
            <a:off x="323527" y="2088023"/>
            <a:ext cx="2261615" cy="2828757"/>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20236512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192688"/>
          </a:xfrm>
          <a:noFill/>
          <a:ln w="9525" cap="flat" cmpd="sng" algn="ctr">
            <a:solidFill>
              <a:schemeClr val="accent3"/>
            </a:solidFill>
            <a:prstDash val="solid"/>
            <a:round/>
            <a:headEnd type="none" w="med" len="med"/>
            <a:tailEnd type="none" w="med" len="med"/>
          </a:ln>
        </p:spPr>
        <p:style>
          <a:lnRef idx="0">
            <a:scrgbClr r="0" g="0" b="0"/>
          </a:lnRef>
          <a:fillRef idx="0">
            <a:scrgbClr r="0" g="0" b="0"/>
          </a:fillRef>
          <a:effectRef idx="0">
            <a:scrgbClr r="0" g="0" b="0"/>
          </a:effectRef>
          <a:fontRef idx="minor">
            <a:schemeClr val="accent3"/>
          </a:fontRef>
        </p:style>
        <p:txBody>
          <a:bodyPr>
            <a:normAutofit fontScale="92500" lnSpcReduction="20000"/>
          </a:bodyPr>
          <a:lstStyle/>
          <a:p>
            <a:pPr marL="0" indent="0">
              <a:buNone/>
            </a:pPr>
            <a:r>
              <a:rPr lang="es-CO" sz="5700" b="1" dirty="0"/>
              <a:t>a</a:t>
            </a:r>
            <a:r>
              <a:rPr lang="es-CO" sz="4600" b="1" dirty="0"/>
              <a:t>. </a:t>
            </a:r>
            <a:r>
              <a:rPr lang="es-CO" sz="4600" b="1" u="sng" dirty="0"/>
              <a:t>Somos ACEPTADOS por Dios:</a:t>
            </a:r>
          </a:p>
          <a:p>
            <a:endParaRPr lang="es-CO" dirty="0"/>
          </a:p>
          <a:p>
            <a:pPr lvl="1"/>
            <a:r>
              <a:rPr lang="es-CO" dirty="0"/>
              <a:t> </a:t>
            </a:r>
            <a:r>
              <a:rPr lang="es-CO" sz="3800" b="1" dirty="0"/>
              <a:t>1</a:t>
            </a:r>
            <a:r>
              <a:rPr lang="es-CO" dirty="0"/>
              <a:t>) </a:t>
            </a:r>
            <a:r>
              <a:rPr lang="es-CO" sz="3000" dirty="0">
                <a:solidFill>
                  <a:srgbClr val="FF0000"/>
                </a:solidFill>
              </a:rPr>
              <a:t>Antes de ser salvos, éramos enemigos de Dios. Dios no podía aceptarnos porque estábamos en la familia pecaminosa de Adán.</a:t>
            </a:r>
          </a:p>
          <a:p>
            <a:endParaRPr lang="es-CO" sz="3500" dirty="0"/>
          </a:p>
          <a:p>
            <a:pPr lvl="1"/>
            <a:r>
              <a:rPr lang="es-CO" sz="4200" b="1" dirty="0"/>
              <a:t>2</a:t>
            </a:r>
            <a:r>
              <a:rPr lang="es-CO" dirty="0"/>
              <a:t>) </a:t>
            </a:r>
            <a:r>
              <a:rPr lang="es-CO" sz="3000" dirty="0">
                <a:solidFill>
                  <a:srgbClr val="FF0000"/>
                </a:solidFill>
              </a:rPr>
              <a:t>Ahora somos aceptados por Él como sus propios hijos amados. </a:t>
            </a:r>
          </a:p>
          <a:p>
            <a:endParaRPr lang="es-CO" sz="3500" dirty="0"/>
          </a:p>
          <a:p>
            <a:pPr marL="0" indent="0">
              <a:buNone/>
            </a:pPr>
            <a:r>
              <a:rPr lang="es-CO" sz="4100" b="1" dirty="0"/>
              <a:t>¿Por qué somos aceptados por Dios? </a:t>
            </a:r>
          </a:p>
          <a:p>
            <a:endParaRPr lang="es-CO" dirty="0"/>
          </a:p>
          <a:p>
            <a:pPr lvl="1"/>
            <a:r>
              <a:rPr lang="es-CO" sz="3000" dirty="0">
                <a:solidFill>
                  <a:srgbClr val="FF0000"/>
                </a:solidFill>
              </a:rPr>
              <a:t>¡Porque estamos EN CRISTO! </a:t>
            </a:r>
            <a:r>
              <a:rPr lang="es-CO" sz="3000" dirty="0"/>
              <a:t>(Efesios 1:6).</a:t>
            </a:r>
          </a:p>
          <a:p>
            <a:endParaRPr lang="es-CO" dirty="0"/>
          </a:p>
        </p:txBody>
      </p:sp>
    </p:spTree>
    <p:extLst>
      <p:ext uri="{BB962C8B-B14F-4D97-AF65-F5344CB8AC3E}">
        <p14:creationId xmlns:p14="http://schemas.microsoft.com/office/powerpoint/2010/main" val="20150765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wipe(down)">
                                      <p:cBhvr>
                                        <p:cTn id="7" dur="500"/>
                                        <p:tgtEl>
                                          <p:spTgt spid="3">
                                            <p:txEl>
                                              <p:pRg st="6" end="6"/>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8" end="8"/>
                                            </p:txEl>
                                          </p:spTgt>
                                        </p:tgtEl>
                                        <p:attrNameLst>
                                          <p:attrName>style.visibility</p:attrName>
                                        </p:attrNameLst>
                                      </p:cBhvr>
                                      <p:to>
                                        <p:strVal val="visible"/>
                                      </p:to>
                                    </p:set>
                                    <p:animEffect transition="in" filter="wipe(down)">
                                      <p:cBhvr>
                                        <p:cTn id="10"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116632"/>
            <a:ext cx="8229600" cy="6624736"/>
          </a:xfrm>
          <a:effectLst>
            <a:glow rad="228600">
              <a:schemeClr val="accent2">
                <a:satMod val="175000"/>
                <a:alpha val="40000"/>
              </a:schemeClr>
            </a:glow>
            <a:outerShdw blurRad="40000" dist="20000" dir="5400000" rotWithShape="0">
              <a:srgbClr val="000000">
                <a:alpha val="38000"/>
              </a:srgbClr>
            </a:outerShdw>
          </a:effectLst>
        </p:spPr>
        <p:style>
          <a:lnRef idx="1">
            <a:schemeClr val="accent4"/>
          </a:lnRef>
          <a:fillRef idx="2">
            <a:schemeClr val="accent4"/>
          </a:fillRef>
          <a:effectRef idx="1">
            <a:schemeClr val="accent4"/>
          </a:effectRef>
          <a:fontRef idx="minor">
            <a:schemeClr val="dk1"/>
          </a:fontRef>
        </p:style>
        <p:txBody>
          <a:bodyPr>
            <a:normAutofit fontScale="47500" lnSpcReduction="20000"/>
          </a:bodyPr>
          <a:lstStyle/>
          <a:p>
            <a:pPr marL="0" indent="0">
              <a:buNone/>
            </a:pPr>
            <a:r>
              <a:rPr lang="es-CO" sz="5100" b="1" i="1" dirty="0"/>
              <a:t>¿Qué significa ser "aceptados en Cristo"?</a:t>
            </a:r>
          </a:p>
          <a:p>
            <a:endParaRPr lang="es-CO" dirty="0"/>
          </a:p>
          <a:p>
            <a:pPr lvl="1"/>
            <a:r>
              <a:rPr lang="es-CO" sz="5100" dirty="0"/>
              <a:t>Significa que Dios nos ama y nos acepta de la misma manera en que ama y acepta a Su Propio Hijo Amado. Somos "aceptos en Su Amado Hijo".</a:t>
            </a:r>
          </a:p>
          <a:p>
            <a:pPr marL="0" indent="0">
              <a:buNone/>
            </a:pPr>
            <a:r>
              <a:rPr lang="es-CO" sz="5100" b="1" dirty="0"/>
              <a:t>Ilustración:</a:t>
            </a:r>
          </a:p>
          <a:p>
            <a:pPr marL="400050" lvl="1" indent="0">
              <a:buNone/>
            </a:pPr>
            <a:r>
              <a:rPr lang="es-CO" sz="4400" dirty="0"/>
              <a:t>En una ocasión hubo una hermosa niña que vivía en un país lejano. Su familia era muy humilde y su futuro no brillaba mucho. Un día ella decidió dejar su hogar e ir a otro país para ser sirvienta en el hogar de un hombre muy rico. El hombre era muy rico y su hogar le parecía un palacio. El hombre era amable y la trataba bien y ella trabajaba mucho para agradarlo. El hombre rico tenía un hijo a quien amaba mucho. </a:t>
            </a:r>
          </a:p>
          <a:p>
            <a:pPr marL="400050" lvl="1" indent="0">
              <a:buNone/>
            </a:pPr>
            <a:endParaRPr lang="es-CO" sz="4400" dirty="0"/>
          </a:p>
          <a:p>
            <a:pPr marL="400050" lvl="1" indent="0">
              <a:buNone/>
            </a:pPr>
            <a:r>
              <a:rPr lang="es-CO" sz="4400" dirty="0"/>
              <a:t>Con el paso del tiempo, el hijo se enamoró de la hermosa sirvienta. Ella también lo amaba y un día, él le pidió que fuera su esposa. El padre se agradó que su hijo había encontrado a una muchacha con la que se quería casar. Un día el hijo y la sirvienta se casaron. De repente todo cambió para la jovencita. Ella ya no era la sirvienta, sino había sido aceptada en la familia del padre rico. ¿Por qué fue aceptada? Ella fue aceptada porque había llegado a ser la esposa del hijo amado. Ella era "aceptada en el hijo amado". </a:t>
            </a:r>
          </a:p>
          <a:p>
            <a:endParaRPr lang="es-CO" dirty="0"/>
          </a:p>
        </p:txBody>
      </p:sp>
    </p:spTree>
    <p:extLst>
      <p:ext uri="{BB962C8B-B14F-4D97-AF65-F5344CB8AC3E}">
        <p14:creationId xmlns:p14="http://schemas.microsoft.com/office/powerpoint/2010/main" val="40302970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wipe(down)">
                                      <p:cBhvr>
                                        <p:cTn id="13"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264696"/>
          </a:xfrm>
          <a:effectLst>
            <a:glow rad="101600">
              <a:schemeClr val="tx1">
                <a:alpha val="60000"/>
              </a:schemeClr>
            </a:glow>
            <a:outerShdw blurRad="40000" dist="20000" dir="5400000" rotWithShape="0">
              <a:srgbClr val="000000">
                <a:alpha val="38000"/>
              </a:srgbClr>
            </a:outerShdw>
          </a:effectLst>
        </p:spPr>
        <p:style>
          <a:lnRef idx="1">
            <a:schemeClr val="accent4"/>
          </a:lnRef>
          <a:fillRef idx="2">
            <a:schemeClr val="accent4"/>
          </a:fillRef>
          <a:effectRef idx="1">
            <a:schemeClr val="accent4"/>
          </a:effectRef>
          <a:fontRef idx="minor">
            <a:schemeClr val="dk1"/>
          </a:fontRef>
        </p:style>
        <p:txBody>
          <a:bodyPr>
            <a:normAutofit fontScale="85000" lnSpcReduction="20000"/>
          </a:bodyPr>
          <a:lstStyle/>
          <a:p>
            <a:r>
              <a:rPr lang="es-CO" dirty="0"/>
              <a:t>Esto es una figura de lo que Dios ha hecho por nosotros. Una vez estuvimos en Adán. No teníamos esperanza ni futuro. Pero un día recibimos al Señor Jesús como nuestro Salvador y todo cambió. Ahora somos completamente aceptados por Dios.</a:t>
            </a:r>
          </a:p>
          <a:p>
            <a:endParaRPr lang="es-CO" dirty="0"/>
          </a:p>
          <a:p>
            <a:pPr marL="0" indent="0">
              <a:buNone/>
            </a:pPr>
            <a:r>
              <a:rPr lang="es-CO" sz="3400" b="1" i="1" dirty="0"/>
              <a:t>b. Somos SANTOS:</a:t>
            </a:r>
          </a:p>
          <a:p>
            <a:endParaRPr lang="es-CO" dirty="0"/>
          </a:p>
          <a:p>
            <a:pPr lvl="1"/>
            <a:r>
              <a:rPr lang="es-CO" sz="3800" b="1" dirty="0"/>
              <a:t> 1</a:t>
            </a:r>
            <a:r>
              <a:rPr lang="es-CO" dirty="0"/>
              <a:t>) Dios tiene un nombre nuevo para los creyentes. Él llama a los creyentes "santos en Cristo Jesús". </a:t>
            </a:r>
            <a:r>
              <a:rPr lang="es-CO" dirty="0">
                <a:solidFill>
                  <a:srgbClr val="FF0000"/>
                </a:solidFill>
              </a:rPr>
              <a:t>(Ver Filipenses 4:21; Hebreos 10:10).</a:t>
            </a:r>
          </a:p>
          <a:p>
            <a:endParaRPr lang="es-CO" dirty="0"/>
          </a:p>
          <a:p>
            <a:r>
              <a:rPr lang="es-CO" dirty="0"/>
              <a:t>La Palabra "santo" quiere decir uno que es perfecto (Completo) y libre de toda culpa. </a:t>
            </a:r>
            <a:r>
              <a:rPr lang="es-CO" dirty="0">
                <a:solidFill>
                  <a:srgbClr val="FF0000"/>
                </a:solidFill>
              </a:rPr>
              <a:t>A los ojos de Dios, cada creyente es un santo en Cristo. </a:t>
            </a:r>
            <a:r>
              <a:rPr lang="es-CO" dirty="0"/>
              <a:t>En nosotros mismos no somos santos, pero Dios nos ve en Cristo. </a:t>
            </a:r>
          </a:p>
          <a:p>
            <a:endParaRPr lang="es-CO" dirty="0"/>
          </a:p>
        </p:txBody>
      </p:sp>
    </p:spTree>
    <p:extLst>
      <p:ext uri="{BB962C8B-B14F-4D97-AF65-F5344CB8AC3E}">
        <p14:creationId xmlns:p14="http://schemas.microsoft.com/office/powerpoint/2010/main" val="2483277211"/>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down)">
                                      <p:cBhvr>
                                        <p:cTn id="23" dur="580">
                                          <p:stCondLst>
                                            <p:cond delay="0"/>
                                          </p:stCondLst>
                                        </p:cTn>
                                        <p:tgtEl>
                                          <p:spTgt spid="3">
                                            <p:txEl>
                                              <p:pRg st="4" end="4"/>
                                            </p:txEl>
                                          </p:spTgt>
                                        </p:tgtEl>
                                      </p:cBhvr>
                                    </p:animEffect>
                                    <p:anim calcmode="lin" valueType="num">
                                      <p:cBhvr>
                                        <p:cTn id="24"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4" end="4"/>
                                            </p:txEl>
                                          </p:spTgt>
                                        </p:tgtEl>
                                      </p:cBhvr>
                                      <p:to x="100000" y="60000"/>
                                    </p:animScale>
                                    <p:animScale>
                                      <p:cBhvr>
                                        <p:cTn id="30" dur="166" decel="50000">
                                          <p:stCondLst>
                                            <p:cond delay="676"/>
                                          </p:stCondLst>
                                        </p:cTn>
                                        <p:tgtEl>
                                          <p:spTgt spid="3">
                                            <p:txEl>
                                              <p:pRg st="4" end="4"/>
                                            </p:txEl>
                                          </p:spTgt>
                                        </p:tgtEl>
                                      </p:cBhvr>
                                      <p:to x="100000" y="100000"/>
                                    </p:animScale>
                                    <p:animScale>
                                      <p:cBhvr>
                                        <p:cTn id="31" dur="26">
                                          <p:stCondLst>
                                            <p:cond delay="1312"/>
                                          </p:stCondLst>
                                        </p:cTn>
                                        <p:tgtEl>
                                          <p:spTgt spid="3">
                                            <p:txEl>
                                              <p:pRg st="4" end="4"/>
                                            </p:txEl>
                                          </p:spTgt>
                                        </p:tgtEl>
                                      </p:cBhvr>
                                      <p:to x="100000" y="80000"/>
                                    </p:animScale>
                                    <p:animScale>
                                      <p:cBhvr>
                                        <p:cTn id="32" dur="166" decel="50000">
                                          <p:stCondLst>
                                            <p:cond delay="1338"/>
                                          </p:stCondLst>
                                        </p:cTn>
                                        <p:tgtEl>
                                          <p:spTgt spid="3">
                                            <p:txEl>
                                              <p:pRg st="4" end="4"/>
                                            </p:txEl>
                                          </p:spTgt>
                                        </p:tgtEl>
                                      </p:cBhvr>
                                      <p:to x="100000" y="100000"/>
                                    </p:animScale>
                                    <p:animScale>
                                      <p:cBhvr>
                                        <p:cTn id="33" dur="26">
                                          <p:stCondLst>
                                            <p:cond delay="1642"/>
                                          </p:stCondLst>
                                        </p:cTn>
                                        <p:tgtEl>
                                          <p:spTgt spid="3">
                                            <p:txEl>
                                              <p:pRg st="4" end="4"/>
                                            </p:txEl>
                                          </p:spTgt>
                                        </p:tgtEl>
                                      </p:cBhvr>
                                      <p:to x="100000" y="90000"/>
                                    </p:animScale>
                                    <p:animScale>
                                      <p:cBhvr>
                                        <p:cTn id="34" dur="166" decel="50000">
                                          <p:stCondLst>
                                            <p:cond delay="1668"/>
                                          </p:stCondLst>
                                        </p:cTn>
                                        <p:tgtEl>
                                          <p:spTgt spid="3">
                                            <p:txEl>
                                              <p:pRg st="4" end="4"/>
                                            </p:txEl>
                                          </p:spTgt>
                                        </p:tgtEl>
                                      </p:cBhvr>
                                      <p:to x="100000" y="100000"/>
                                    </p:animScale>
                                    <p:animScale>
                                      <p:cBhvr>
                                        <p:cTn id="35" dur="26">
                                          <p:stCondLst>
                                            <p:cond delay="1808"/>
                                          </p:stCondLst>
                                        </p:cTn>
                                        <p:tgtEl>
                                          <p:spTgt spid="3">
                                            <p:txEl>
                                              <p:pRg st="4" end="4"/>
                                            </p:txEl>
                                          </p:spTgt>
                                        </p:tgtEl>
                                      </p:cBhvr>
                                      <p:to x="100000" y="95000"/>
                                    </p:animScale>
                                    <p:animScale>
                                      <p:cBhvr>
                                        <p:cTn id="36" dur="166" decel="50000">
                                          <p:stCondLst>
                                            <p:cond delay="1834"/>
                                          </p:stCondLst>
                                        </p:cTn>
                                        <p:tgtEl>
                                          <p:spTgt spid="3">
                                            <p:txEl>
                                              <p:pRg st="4" end="4"/>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Effect transition="in" filter="wipe(down)">
                                      <p:cBhvr>
                                        <p:cTn id="39" dur="580">
                                          <p:stCondLst>
                                            <p:cond delay="0"/>
                                          </p:stCondLst>
                                        </p:cTn>
                                        <p:tgtEl>
                                          <p:spTgt spid="3">
                                            <p:txEl>
                                              <p:pRg st="6" end="6"/>
                                            </p:txEl>
                                          </p:spTgt>
                                        </p:tgtEl>
                                      </p:cBhvr>
                                    </p:animEffect>
                                    <p:anim calcmode="lin" valueType="num">
                                      <p:cBhvr>
                                        <p:cTn id="40"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6" end="6"/>
                                            </p:txEl>
                                          </p:spTgt>
                                        </p:tgtEl>
                                      </p:cBhvr>
                                      <p:to x="100000" y="60000"/>
                                    </p:animScale>
                                    <p:animScale>
                                      <p:cBhvr>
                                        <p:cTn id="46" dur="166" decel="50000">
                                          <p:stCondLst>
                                            <p:cond delay="676"/>
                                          </p:stCondLst>
                                        </p:cTn>
                                        <p:tgtEl>
                                          <p:spTgt spid="3">
                                            <p:txEl>
                                              <p:pRg st="6" end="6"/>
                                            </p:txEl>
                                          </p:spTgt>
                                        </p:tgtEl>
                                      </p:cBhvr>
                                      <p:to x="100000" y="100000"/>
                                    </p:animScale>
                                    <p:animScale>
                                      <p:cBhvr>
                                        <p:cTn id="47" dur="26">
                                          <p:stCondLst>
                                            <p:cond delay="1312"/>
                                          </p:stCondLst>
                                        </p:cTn>
                                        <p:tgtEl>
                                          <p:spTgt spid="3">
                                            <p:txEl>
                                              <p:pRg st="6" end="6"/>
                                            </p:txEl>
                                          </p:spTgt>
                                        </p:tgtEl>
                                      </p:cBhvr>
                                      <p:to x="100000" y="80000"/>
                                    </p:animScale>
                                    <p:animScale>
                                      <p:cBhvr>
                                        <p:cTn id="48" dur="166" decel="50000">
                                          <p:stCondLst>
                                            <p:cond delay="1338"/>
                                          </p:stCondLst>
                                        </p:cTn>
                                        <p:tgtEl>
                                          <p:spTgt spid="3">
                                            <p:txEl>
                                              <p:pRg st="6" end="6"/>
                                            </p:txEl>
                                          </p:spTgt>
                                        </p:tgtEl>
                                      </p:cBhvr>
                                      <p:to x="100000" y="100000"/>
                                    </p:animScale>
                                    <p:animScale>
                                      <p:cBhvr>
                                        <p:cTn id="49" dur="26">
                                          <p:stCondLst>
                                            <p:cond delay="1642"/>
                                          </p:stCondLst>
                                        </p:cTn>
                                        <p:tgtEl>
                                          <p:spTgt spid="3">
                                            <p:txEl>
                                              <p:pRg st="6" end="6"/>
                                            </p:txEl>
                                          </p:spTgt>
                                        </p:tgtEl>
                                      </p:cBhvr>
                                      <p:to x="100000" y="90000"/>
                                    </p:animScale>
                                    <p:animScale>
                                      <p:cBhvr>
                                        <p:cTn id="50" dur="166" decel="50000">
                                          <p:stCondLst>
                                            <p:cond delay="1668"/>
                                          </p:stCondLst>
                                        </p:cTn>
                                        <p:tgtEl>
                                          <p:spTgt spid="3">
                                            <p:txEl>
                                              <p:pRg st="6" end="6"/>
                                            </p:txEl>
                                          </p:spTgt>
                                        </p:tgtEl>
                                      </p:cBhvr>
                                      <p:to x="100000" y="100000"/>
                                    </p:animScale>
                                    <p:animScale>
                                      <p:cBhvr>
                                        <p:cTn id="51" dur="26">
                                          <p:stCondLst>
                                            <p:cond delay="1808"/>
                                          </p:stCondLst>
                                        </p:cTn>
                                        <p:tgtEl>
                                          <p:spTgt spid="3">
                                            <p:txEl>
                                              <p:pRg st="6" end="6"/>
                                            </p:txEl>
                                          </p:spTgt>
                                        </p:tgtEl>
                                      </p:cBhvr>
                                      <p:to x="100000" y="95000"/>
                                    </p:animScale>
                                    <p:animScale>
                                      <p:cBhvr>
                                        <p:cTn id="52" dur="166" decel="50000">
                                          <p:stCondLst>
                                            <p:cond delay="1834"/>
                                          </p:stCondLst>
                                        </p:cTn>
                                        <p:tgtEl>
                                          <p:spTgt spid="3">
                                            <p:txEl>
                                              <p:pRg st="6" end="6"/>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45900"/>
            <a:ext cx="8229600" cy="6408712"/>
          </a:xfrm>
        </p:spPr>
        <p:style>
          <a:lnRef idx="2">
            <a:schemeClr val="accent6"/>
          </a:lnRef>
          <a:fillRef idx="1">
            <a:schemeClr val="lt1"/>
          </a:fillRef>
          <a:effectRef idx="0">
            <a:schemeClr val="accent6"/>
          </a:effectRef>
          <a:fontRef idx="minor">
            <a:schemeClr val="dk1"/>
          </a:fontRef>
        </p:style>
        <p:txBody>
          <a:bodyPr>
            <a:normAutofit fontScale="92500"/>
          </a:bodyPr>
          <a:lstStyle/>
          <a:p>
            <a:pPr lvl="1"/>
            <a:r>
              <a:rPr lang="es-CO" sz="3500" b="1" dirty="0"/>
              <a:t>2</a:t>
            </a:r>
            <a:r>
              <a:rPr lang="es-CO" dirty="0"/>
              <a:t>) Cuando comparecemos ante Dios, comparecemos en la santidad de Cristo. Somos "santos EN CRISTO".</a:t>
            </a:r>
          </a:p>
          <a:p>
            <a:endParaRPr lang="es-CO" dirty="0"/>
          </a:p>
          <a:p>
            <a:pPr marL="0" indent="0">
              <a:buNone/>
            </a:pPr>
            <a:r>
              <a:rPr lang="es-CO" sz="4500" dirty="0"/>
              <a:t> </a:t>
            </a:r>
            <a:r>
              <a:rPr lang="es-CO" sz="4800" b="1" dirty="0"/>
              <a:t>c</a:t>
            </a:r>
            <a:r>
              <a:rPr lang="es-CO" sz="4000" b="1" dirty="0"/>
              <a:t>. Somos SELLADOS</a:t>
            </a:r>
            <a:r>
              <a:rPr lang="es-CO" dirty="0"/>
              <a:t>: </a:t>
            </a:r>
            <a:r>
              <a:rPr lang="es-CO" dirty="0">
                <a:solidFill>
                  <a:srgbClr val="FF0000"/>
                </a:solidFill>
              </a:rPr>
              <a:t>Somos hijos de Dios y nuestro destino es el Cielo. Dios nos ha puesto en Cristo y nos ha sellado con el Espíritu Santo. </a:t>
            </a:r>
            <a:r>
              <a:rPr lang="es-CO" dirty="0"/>
              <a:t>(Ver Efesios 1:13).</a:t>
            </a:r>
          </a:p>
          <a:p>
            <a:endParaRPr lang="es-CO" dirty="0"/>
          </a:p>
          <a:p>
            <a:pPr marL="0" indent="0">
              <a:buNone/>
            </a:pPr>
            <a:r>
              <a:rPr lang="es-CO" sz="3900" b="1" dirty="0"/>
              <a:t>d</a:t>
            </a:r>
            <a:r>
              <a:rPr lang="es-CO" sz="3600" b="1" dirty="0"/>
              <a:t>. Somos COMPLETOS</a:t>
            </a:r>
            <a:r>
              <a:rPr lang="es-CO" dirty="0"/>
              <a:t>: </a:t>
            </a:r>
            <a:r>
              <a:rPr lang="es-CO" dirty="0">
                <a:solidFill>
                  <a:srgbClr val="FF0000"/>
                </a:solidFill>
              </a:rPr>
              <a:t>Todo lo que necesitamos para vivir la vida cristiana es nuestro en Cristo. Somos completos en Él</a:t>
            </a:r>
            <a:r>
              <a:rPr lang="es-CO" dirty="0"/>
              <a:t>. (Ver Colosenses 2:9- 10).</a:t>
            </a:r>
          </a:p>
          <a:p>
            <a:endParaRPr lang="es-CO" dirty="0"/>
          </a:p>
          <a:p>
            <a:endParaRPr lang="es-CO" dirty="0"/>
          </a:p>
        </p:txBody>
      </p:sp>
    </p:spTree>
    <p:extLst>
      <p:ext uri="{BB962C8B-B14F-4D97-AF65-F5344CB8AC3E}">
        <p14:creationId xmlns:p14="http://schemas.microsoft.com/office/powerpoint/2010/main" val="1570045120"/>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circle(in)">
                                      <p:cBhvr>
                                        <p:cTn id="10"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6192688"/>
          </a:xfrm>
          <a:effectLst>
            <a:glow rad="101600">
              <a:schemeClr val="tx1">
                <a:alpha val="60000"/>
              </a:schemeClr>
            </a:glow>
            <a:outerShdw blurRad="40000" dist="23000" dir="54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ormAutofit fontScale="85000" lnSpcReduction="20000"/>
          </a:bodyPr>
          <a:lstStyle/>
          <a:p>
            <a:pPr marL="0" indent="0">
              <a:buNone/>
            </a:pPr>
            <a:r>
              <a:rPr lang="es-CO" sz="4000" b="1" dirty="0"/>
              <a:t>Conclusión:</a:t>
            </a:r>
          </a:p>
          <a:p>
            <a:r>
              <a:rPr lang="es-CO" dirty="0"/>
              <a:t> Hemos considerado solamente unos pocos de los versículos que nos dicen lo que significa estar en Cristo. </a:t>
            </a:r>
            <a:r>
              <a:rPr lang="es-CO" dirty="0">
                <a:solidFill>
                  <a:srgbClr val="FF0000"/>
                </a:solidFill>
              </a:rPr>
              <a:t>Como hijos de Dios, ya no estamos en Adán</a:t>
            </a:r>
            <a:r>
              <a:rPr lang="es-CO" dirty="0"/>
              <a:t>. Ahora estamos EN CRISTO.</a:t>
            </a:r>
          </a:p>
          <a:p>
            <a:pPr marL="0" indent="0">
              <a:buNone/>
            </a:pPr>
            <a:endParaRPr lang="es-CO" sz="3600" b="1" i="1" dirty="0"/>
          </a:p>
          <a:p>
            <a:pPr marL="0" indent="0">
              <a:buNone/>
            </a:pPr>
            <a:r>
              <a:rPr lang="es-CO" sz="4100" b="1" i="1" dirty="0"/>
              <a:t>1. Tener una nueva "POSICIÓN" ante Dios.</a:t>
            </a:r>
          </a:p>
          <a:p>
            <a:pPr marL="400050" lvl="1" indent="0">
              <a:buNone/>
            </a:pPr>
            <a:r>
              <a:rPr lang="es-CO" sz="3200" dirty="0"/>
              <a:t>Nuestra "posición" es la manera en que Dios nos ve en Cristo. </a:t>
            </a:r>
            <a:r>
              <a:rPr lang="es-CO" sz="3200" dirty="0">
                <a:solidFill>
                  <a:srgbClr val="FF0000"/>
                </a:solidFill>
              </a:rPr>
              <a:t>Antes de recibir a Cristo como nuestro Salvador, Dios nos veía en Adán</a:t>
            </a:r>
            <a:r>
              <a:rPr lang="es-CO" sz="3200" dirty="0"/>
              <a:t>. Esa era nuestra vieja posición.</a:t>
            </a:r>
          </a:p>
          <a:p>
            <a:pPr marL="400050" lvl="1" indent="0">
              <a:buNone/>
            </a:pPr>
            <a:endParaRPr lang="es-CO" sz="3600" dirty="0"/>
          </a:p>
          <a:p>
            <a:pPr marL="400050" lvl="1" indent="0">
              <a:buNone/>
            </a:pPr>
            <a:r>
              <a:rPr lang="es-CO" sz="3300" dirty="0"/>
              <a:t>Ahora tenemos una nueva posición ante los ojos de Dios. Dios ahora nos ve en Cristo. </a:t>
            </a:r>
            <a:r>
              <a:rPr lang="es-CO" sz="3300" dirty="0">
                <a:solidFill>
                  <a:srgbClr val="FF0000"/>
                </a:solidFill>
              </a:rPr>
              <a:t>Él nos ama y nos acepta de la misma manera en que ama y acepta a Su Propio Hijo amado.</a:t>
            </a:r>
          </a:p>
          <a:p>
            <a:pPr marL="742950" indent="-742950">
              <a:buAutoNum type="arabicPeriod"/>
            </a:pPr>
            <a:endParaRPr lang="es-CO" sz="3600" b="1" i="1" dirty="0"/>
          </a:p>
          <a:p>
            <a:endParaRPr lang="es-CO" dirty="0"/>
          </a:p>
        </p:txBody>
      </p:sp>
    </p:spTree>
    <p:extLst>
      <p:ext uri="{BB962C8B-B14F-4D97-AF65-F5344CB8AC3E}">
        <p14:creationId xmlns:p14="http://schemas.microsoft.com/office/powerpoint/2010/main" val="3677465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circle(in)">
                                      <p:cBhvr>
                                        <p:cTn id="7" dur="2000"/>
                                        <p:tgtEl>
                                          <p:spTgt spid="3">
                                            <p:txEl>
                                              <p:pRg st="3" end="3"/>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circle(in)">
                                      <p:cBhvr>
                                        <p:cTn id="10" dur="2000"/>
                                        <p:tgtEl>
                                          <p:spTgt spid="3">
                                            <p:txEl>
                                              <p:pRg st="4" end="4"/>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circle(in)">
                                      <p:cBhvr>
                                        <p:cTn id="13"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5976664"/>
          </a:xfrm>
        </p:spPr>
        <p:style>
          <a:lnRef idx="2">
            <a:schemeClr val="accent4"/>
          </a:lnRef>
          <a:fillRef idx="1">
            <a:schemeClr val="lt1"/>
          </a:fillRef>
          <a:effectRef idx="0">
            <a:schemeClr val="accent4"/>
          </a:effectRef>
          <a:fontRef idx="minor">
            <a:schemeClr val="dk1"/>
          </a:fontRef>
        </p:style>
        <p:txBody>
          <a:bodyPr>
            <a:normAutofit lnSpcReduction="10000"/>
          </a:bodyPr>
          <a:lstStyle/>
          <a:p>
            <a:pPr marL="0" indent="0">
              <a:buNone/>
            </a:pPr>
            <a:r>
              <a:rPr lang="es-CO" sz="3800" b="1" dirty="0"/>
              <a:t>a. ¿Querrá decir eso que nunca más volveremos a pecar?</a:t>
            </a:r>
          </a:p>
          <a:p>
            <a:pPr marL="400050" lvl="1" indent="0">
              <a:buNone/>
            </a:pPr>
            <a:r>
              <a:rPr lang="es-CO" dirty="0"/>
              <a:t>No, no quiere decir eso. En la epístola que el apóstol Pablo escribió a los creyentes en Corinto, encontramos algunas cosas que parecen difíciles de entender. </a:t>
            </a:r>
          </a:p>
          <a:p>
            <a:pPr marL="400050" lvl="1" indent="0">
              <a:buNone/>
            </a:pPr>
            <a:r>
              <a:rPr lang="es-CO" b="1" u="sng" dirty="0"/>
              <a:t>Por un lado</a:t>
            </a:r>
            <a:r>
              <a:rPr lang="es-CO" dirty="0"/>
              <a:t>, Pablo llama a estos creyentes "santos" y dice que son "santificados" (hechos santos) en Cristo Jesús". </a:t>
            </a:r>
            <a:r>
              <a:rPr lang="es-CO" b="1" u="sng" dirty="0"/>
              <a:t>Por otra parte</a:t>
            </a:r>
            <a:r>
              <a:rPr lang="es-CO" dirty="0"/>
              <a:t>, en la misma carta, Pablo habla de algunos de los pecados terribles en sus vidas. Algunos de ellos eran orgullosos; otros se peleaban entre ellos mismos y otros más eran culpables de inmoralidad.</a:t>
            </a:r>
          </a:p>
          <a:p>
            <a:endParaRPr lang="es-CO" dirty="0"/>
          </a:p>
        </p:txBody>
      </p:sp>
    </p:spTree>
    <p:extLst>
      <p:ext uri="{BB962C8B-B14F-4D97-AF65-F5344CB8AC3E}">
        <p14:creationId xmlns:p14="http://schemas.microsoft.com/office/powerpoint/2010/main" val="22047347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192688"/>
          </a:xfrm>
          <a:effectLst>
            <a:glow rad="228600">
              <a:schemeClr val="accent2">
                <a:satMod val="175000"/>
                <a:alpha val="4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ormAutofit fontScale="70000" lnSpcReduction="20000"/>
          </a:bodyPr>
          <a:lstStyle/>
          <a:p>
            <a:pPr marL="0" indent="0">
              <a:buNone/>
            </a:pPr>
            <a:r>
              <a:rPr lang="es-CO" sz="4600" b="1" dirty="0"/>
              <a:t>b. ¿Cuál es la explicación de esto? ¿Cómo podía decir Pablo que eran "santos en Cristo" mientras que a la vez no estaban viviendo como los cristianos debieran vivir?</a:t>
            </a:r>
          </a:p>
          <a:p>
            <a:endParaRPr lang="es-CO" dirty="0"/>
          </a:p>
          <a:p>
            <a:pPr lvl="1"/>
            <a:r>
              <a:rPr lang="es-CO" sz="3400" dirty="0"/>
              <a:t>Para responder a estas preguntas, debemos comprender la diferencia entre nuestra </a:t>
            </a:r>
            <a:r>
              <a:rPr lang="es-CO" sz="3400" u="sng" dirty="0"/>
              <a:t>POSICIÓN</a:t>
            </a:r>
            <a:r>
              <a:rPr lang="es-CO" sz="3400" dirty="0"/>
              <a:t> y nuestra </a:t>
            </a:r>
            <a:r>
              <a:rPr lang="es-CO" sz="3400" u="sng" dirty="0"/>
              <a:t>CONDICIÓN.</a:t>
            </a:r>
          </a:p>
          <a:p>
            <a:pPr marL="0" indent="0">
              <a:buNone/>
            </a:pPr>
            <a:endParaRPr lang="es-CO" sz="3400" dirty="0"/>
          </a:p>
          <a:p>
            <a:pPr marL="0" indent="0">
              <a:buNone/>
            </a:pPr>
            <a:r>
              <a:rPr lang="es-CO" sz="4400" b="1" dirty="0"/>
              <a:t>1) </a:t>
            </a:r>
            <a:r>
              <a:rPr lang="es-CO" sz="4000" b="1" dirty="0"/>
              <a:t>nuestra NUEVA POSICIÓN:</a:t>
            </a:r>
          </a:p>
          <a:p>
            <a:endParaRPr lang="es-CO" dirty="0"/>
          </a:p>
          <a:p>
            <a:pPr lvl="1"/>
            <a:r>
              <a:rPr lang="es-CO" dirty="0"/>
              <a:t> </a:t>
            </a:r>
            <a:r>
              <a:rPr lang="es-CO" sz="4000" b="1" dirty="0"/>
              <a:t>a) ¿Cuál es nuestra posición?</a:t>
            </a:r>
          </a:p>
          <a:p>
            <a:endParaRPr lang="es-CO" dirty="0"/>
          </a:p>
          <a:p>
            <a:pPr marL="0" indent="0">
              <a:buNone/>
            </a:pPr>
            <a:r>
              <a:rPr lang="es-CO" sz="4000" dirty="0"/>
              <a:t>Nuestra posición es la manera como Dios nos ve en Cristo. </a:t>
            </a:r>
            <a:r>
              <a:rPr lang="es-CO" sz="4000" dirty="0">
                <a:solidFill>
                  <a:srgbClr val="FF0000"/>
                </a:solidFill>
              </a:rPr>
              <a:t>Incluye todo lo que Dios ha hecho por nosotros en Cristo. </a:t>
            </a:r>
            <a:r>
              <a:rPr lang="es-CO" sz="4000" dirty="0"/>
              <a:t>Dios nos ha dado una posición perfecta en Cristo.</a:t>
            </a:r>
          </a:p>
          <a:p>
            <a:endParaRPr lang="es-CO" dirty="0"/>
          </a:p>
          <a:p>
            <a:endParaRPr lang="es-CO" dirty="0"/>
          </a:p>
        </p:txBody>
      </p:sp>
    </p:spTree>
    <p:extLst>
      <p:ext uri="{BB962C8B-B14F-4D97-AF65-F5344CB8AC3E}">
        <p14:creationId xmlns:p14="http://schemas.microsoft.com/office/powerpoint/2010/main" val="12963531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circle(in)">
                                      <p:cBhvr>
                                        <p:cTn id="7" dur="2000"/>
                                        <p:tgtEl>
                                          <p:spTgt spid="3">
                                            <p:txEl>
                                              <p:pRg st="4" end="4"/>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circle(in)">
                                      <p:cBhvr>
                                        <p:cTn id="10" dur="2000"/>
                                        <p:tgtEl>
                                          <p:spTgt spid="3">
                                            <p:txEl>
                                              <p:pRg st="6" end="6"/>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Effect transition="in" filter="circle(in)">
                                      <p:cBhvr>
                                        <p:cTn id="13"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192688"/>
          </a:xfrm>
          <a:effectLst>
            <a:glow rad="228600">
              <a:schemeClr val="accent2">
                <a:satMod val="175000"/>
                <a:alpha val="4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ormAutofit fontScale="77500" lnSpcReduction="20000"/>
          </a:bodyPr>
          <a:lstStyle/>
          <a:p>
            <a:pPr marL="0" indent="0">
              <a:buNone/>
            </a:pPr>
            <a:r>
              <a:rPr lang="es-CO" sz="4600" b="1" dirty="0"/>
              <a:t>b) ¿Es nuestra posición siempre perfecta?</a:t>
            </a:r>
          </a:p>
          <a:p>
            <a:pPr lvl="1"/>
            <a:endParaRPr lang="es-CO" sz="3600" dirty="0"/>
          </a:p>
          <a:p>
            <a:pPr lvl="1"/>
            <a:r>
              <a:rPr lang="es-CO" sz="3600" dirty="0"/>
              <a:t>Sí, lo es. ¿Por qué? </a:t>
            </a:r>
          </a:p>
          <a:p>
            <a:pPr lvl="1"/>
            <a:r>
              <a:rPr lang="es-CO" sz="3600" dirty="0"/>
              <a:t>Porque depende de lo que Dios ha hecho por nosotros en Cristo. Estamos EN CRISTO, y Dios nos ve perfectos en El. </a:t>
            </a:r>
            <a:r>
              <a:rPr lang="es-CO" sz="3600" dirty="0">
                <a:solidFill>
                  <a:srgbClr val="FF0000"/>
                </a:solidFill>
              </a:rPr>
              <a:t>(Hebreos 10:14).</a:t>
            </a:r>
          </a:p>
          <a:p>
            <a:pPr marL="0" indent="0">
              <a:buNone/>
            </a:pPr>
            <a:endParaRPr lang="es-CO" dirty="0"/>
          </a:p>
          <a:p>
            <a:pPr marL="0" indent="0">
              <a:buNone/>
            </a:pPr>
            <a:r>
              <a:rPr lang="es-CO" sz="5100" b="1" dirty="0"/>
              <a:t>c</a:t>
            </a:r>
            <a:r>
              <a:rPr lang="es-CO" sz="4600" b="1" dirty="0"/>
              <a:t>) ¿Puedo perder mi posición en Cristo?</a:t>
            </a:r>
          </a:p>
          <a:p>
            <a:endParaRPr lang="es-CO" dirty="0"/>
          </a:p>
          <a:p>
            <a:pPr lvl="1"/>
            <a:r>
              <a:rPr lang="es-CO" sz="3100" dirty="0"/>
              <a:t> </a:t>
            </a:r>
            <a:r>
              <a:rPr lang="es-CO" sz="3600" dirty="0"/>
              <a:t>No, nunca puedo perder mi posición en Cristo, pero hay algo que sí puedo perder.</a:t>
            </a:r>
          </a:p>
          <a:p>
            <a:pPr marL="800100" lvl="1" indent="-342900"/>
            <a:r>
              <a:rPr lang="es-CO" sz="3600" dirty="0"/>
              <a:t>Puedo perder el gozo de mi posición en Cristo. </a:t>
            </a:r>
            <a:r>
              <a:rPr lang="es-CO" sz="3600" b="1" dirty="0">
                <a:solidFill>
                  <a:srgbClr val="FF0000"/>
                </a:solidFill>
              </a:rPr>
              <a:t>Si desobedezco a Dios y continúo haciendo cosas que le desagradan, perderé mi gozo.</a:t>
            </a:r>
          </a:p>
          <a:p>
            <a:endParaRPr lang="es-CO" dirty="0"/>
          </a:p>
        </p:txBody>
      </p:sp>
    </p:spTree>
    <p:extLst>
      <p:ext uri="{BB962C8B-B14F-4D97-AF65-F5344CB8AC3E}">
        <p14:creationId xmlns:p14="http://schemas.microsoft.com/office/powerpoint/2010/main" val="10397437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wipe(down)">
                                      <p:cBhvr>
                                        <p:cTn id="7" dur="500"/>
                                        <p:tgtEl>
                                          <p:spTgt spid="3">
                                            <p:txEl>
                                              <p:pRg st="5" end="5"/>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wipe(down)">
                                      <p:cBhvr>
                                        <p:cTn id="10" dur="500"/>
                                        <p:tgtEl>
                                          <p:spTgt spid="3">
                                            <p:txEl>
                                              <p:pRg st="7" end="7"/>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Effect transition="in" filter="wipe(down)">
                                      <p:cBhvr>
                                        <p:cTn id="13"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264696"/>
          </a:xfrm>
        </p:spPr>
        <p:style>
          <a:lnRef idx="1">
            <a:schemeClr val="dk1"/>
          </a:lnRef>
          <a:fillRef idx="2">
            <a:schemeClr val="dk1"/>
          </a:fillRef>
          <a:effectRef idx="1">
            <a:schemeClr val="dk1"/>
          </a:effectRef>
          <a:fontRef idx="minor">
            <a:schemeClr val="dk1"/>
          </a:fontRef>
        </p:style>
        <p:txBody>
          <a:bodyPr>
            <a:normAutofit lnSpcReduction="10000"/>
          </a:bodyPr>
          <a:lstStyle/>
          <a:p>
            <a:pPr marL="0" indent="0">
              <a:buNone/>
            </a:pPr>
            <a:r>
              <a:rPr lang="es-CO" sz="3600" b="1" dirty="0"/>
              <a:t>2) nuestra CONDICIÓN:</a:t>
            </a:r>
          </a:p>
          <a:p>
            <a:endParaRPr lang="es-CO" dirty="0"/>
          </a:p>
          <a:p>
            <a:pPr lvl="1"/>
            <a:r>
              <a:rPr lang="es-CO" dirty="0"/>
              <a:t> a) ¿Cuál es nuestra Condición?</a:t>
            </a:r>
          </a:p>
          <a:p>
            <a:pPr lvl="1"/>
            <a:r>
              <a:rPr lang="es-CO" dirty="0"/>
              <a:t>Nuestra condición es la manera como vivimos en la tierra. La Biblia la llama nuestro "andar".</a:t>
            </a:r>
          </a:p>
          <a:p>
            <a:pPr marL="0" indent="0">
              <a:buNone/>
            </a:pPr>
            <a:endParaRPr lang="es-CO" sz="3500" b="1" dirty="0"/>
          </a:p>
          <a:p>
            <a:pPr marL="0" indent="0">
              <a:buNone/>
            </a:pPr>
            <a:r>
              <a:rPr lang="es-CO" sz="3500" b="1" dirty="0"/>
              <a:t>b) ¿Es perfecta nuestra condición alguna vez?</a:t>
            </a:r>
          </a:p>
          <a:p>
            <a:pPr lvl="1"/>
            <a:endParaRPr lang="es-CO" dirty="0"/>
          </a:p>
          <a:p>
            <a:pPr lvl="1"/>
            <a:r>
              <a:rPr lang="es-CO" dirty="0"/>
              <a:t> No, no lo es. ¿Por qué?</a:t>
            </a:r>
          </a:p>
          <a:p>
            <a:pPr lvl="1"/>
            <a:r>
              <a:rPr lang="es-CO" dirty="0"/>
              <a:t>Porque depende de lo que somos en nosotros mismos. Somos pecaminosos. </a:t>
            </a:r>
            <a:r>
              <a:rPr lang="es-CO" dirty="0">
                <a:solidFill>
                  <a:srgbClr val="FF0000"/>
                </a:solidFill>
              </a:rPr>
              <a:t>(I Juan 1:8).</a:t>
            </a:r>
          </a:p>
          <a:p>
            <a:pPr lvl="1"/>
            <a:endParaRPr lang="es-CO" dirty="0"/>
          </a:p>
          <a:p>
            <a:endParaRPr lang="es-CO" dirty="0"/>
          </a:p>
        </p:txBody>
      </p:sp>
    </p:spTree>
    <p:extLst>
      <p:ext uri="{BB962C8B-B14F-4D97-AF65-F5344CB8AC3E}">
        <p14:creationId xmlns:p14="http://schemas.microsoft.com/office/powerpoint/2010/main" val="24204749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wipe(down)">
                                      <p:cBhvr>
                                        <p:cTn id="7" dur="580">
                                          <p:stCondLst>
                                            <p:cond delay="0"/>
                                          </p:stCondLst>
                                        </p:cTn>
                                        <p:tgtEl>
                                          <p:spTgt spid="3">
                                            <p:txEl>
                                              <p:pRg st="5" end="5"/>
                                            </p:txEl>
                                          </p:spTgt>
                                        </p:tgtEl>
                                      </p:cBhvr>
                                    </p:animEffect>
                                    <p:anim calcmode="lin" valueType="num">
                                      <p:cBhvr>
                                        <p:cTn id="8"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5" end="5"/>
                                            </p:txEl>
                                          </p:spTgt>
                                        </p:tgtEl>
                                      </p:cBhvr>
                                      <p:to x="100000" y="60000"/>
                                    </p:animScale>
                                    <p:animScale>
                                      <p:cBhvr>
                                        <p:cTn id="14" dur="166" decel="50000">
                                          <p:stCondLst>
                                            <p:cond delay="676"/>
                                          </p:stCondLst>
                                        </p:cTn>
                                        <p:tgtEl>
                                          <p:spTgt spid="3">
                                            <p:txEl>
                                              <p:pRg st="5" end="5"/>
                                            </p:txEl>
                                          </p:spTgt>
                                        </p:tgtEl>
                                      </p:cBhvr>
                                      <p:to x="100000" y="100000"/>
                                    </p:animScale>
                                    <p:animScale>
                                      <p:cBhvr>
                                        <p:cTn id="15" dur="26">
                                          <p:stCondLst>
                                            <p:cond delay="1312"/>
                                          </p:stCondLst>
                                        </p:cTn>
                                        <p:tgtEl>
                                          <p:spTgt spid="3">
                                            <p:txEl>
                                              <p:pRg st="5" end="5"/>
                                            </p:txEl>
                                          </p:spTgt>
                                        </p:tgtEl>
                                      </p:cBhvr>
                                      <p:to x="100000" y="80000"/>
                                    </p:animScale>
                                    <p:animScale>
                                      <p:cBhvr>
                                        <p:cTn id="16" dur="166" decel="50000">
                                          <p:stCondLst>
                                            <p:cond delay="1338"/>
                                          </p:stCondLst>
                                        </p:cTn>
                                        <p:tgtEl>
                                          <p:spTgt spid="3">
                                            <p:txEl>
                                              <p:pRg st="5" end="5"/>
                                            </p:txEl>
                                          </p:spTgt>
                                        </p:tgtEl>
                                      </p:cBhvr>
                                      <p:to x="100000" y="100000"/>
                                    </p:animScale>
                                    <p:animScale>
                                      <p:cBhvr>
                                        <p:cTn id="17" dur="26">
                                          <p:stCondLst>
                                            <p:cond delay="1642"/>
                                          </p:stCondLst>
                                        </p:cTn>
                                        <p:tgtEl>
                                          <p:spTgt spid="3">
                                            <p:txEl>
                                              <p:pRg st="5" end="5"/>
                                            </p:txEl>
                                          </p:spTgt>
                                        </p:tgtEl>
                                      </p:cBhvr>
                                      <p:to x="100000" y="90000"/>
                                    </p:animScale>
                                    <p:animScale>
                                      <p:cBhvr>
                                        <p:cTn id="18" dur="166" decel="50000">
                                          <p:stCondLst>
                                            <p:cond delay="1668"/>
                                          </p:stCondLst>
                                        </p:cTn>
                                        <p:tgtEl>
                                          <p:spTgt spid="3">
                                            <p:txEl>
                                              <p:pRg st="5" end="5"/>
                                            </p:txEl>
                                          </p:spTgt>
                                        </p:tgtEl>
                                      </p:cBhvr>
                                      <p:to x="100000" y="100000"/>
                                    </p:animScale>
                                    <p:animScale>
                                      <p:cBhvr>
                                        <p:cTn id="19" dur="26">
                                          <p:stCondLst>
                                            <p:cond delay="1808"/>
                                          </p:stCondLst>
                                        </p:cTn>
                                        <p:tgtEl>
                                          <p:spTgt spid="3">
                                            <p:txEl>
                                              <p:pRg st="5" end="5"/>
                                            </p:txEl>
                                          </p:spTgt>
                                        </p:tgtEl>
                                      </p:cBhvr>
                                      <p:to x="100000" y="95000"/>
                                    </p:animScale>
                                    <p:animScale>
                                      <p:cBhvr>
                                        <p:cTn id="20" dur="166" decel="50000">
                                          <p:stCondLst>
                                            <p:cond delay="1834"/>
                                          </p:stCondLst>
                                        </p:cTn>
                                        <p:tgtEl>
                                          <p:spTgt spid="3">
                                            <p:txEl>
                                              <p:pRg st="5" end="5"/>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animEffect transition="in" filter="wipe(down)">
                                      <p:cBhvr>
                                        <p:cTn id="23" dur="580">
                                          <p:stCondLst>
                                            <p:cond delay="0"/>
                                          </p:stCondLst>
                                        </p:cTn>
                                        <p:tgtEl>
                                          <p:spTgt spid="3">
                                            <p:txEl>
                                              <p:pRg st="7" end="7"/>
                                            </p:txEl>
                                          </p:spTgt>
                                        </p:tgtEl>
                                      </p:cBhvr>
                                    </p:animEffect>
                                    <p:anim calcmode="lin" valueType="num">
                                      <p:cBhvr>
                                        <p:cTn id="24"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7" end="7"/>
                                            </p:txEl>
                                          </p:spTgt>
                                        </p:tgtEl>
                                      </p:cBhvr>
                                      <p:to x="100000" y="60000"/>
                                    </p:animScale>
                                    <p:animScale>
                                      <p:cBhvr>
                                        <p:cTn id="30" dur="166" decel="50000">
                                          <p:stCondLst>
                                            <p:cond delay="676"/>
                                          </p:stCondLst>
                                        </p:cTn>
                                        <p:tgtEl>
                                          <p:spTgt spid="3">
                                            <p:txEl>
                                              <p:pRg st="7" end="7"/>
                                            </p:txEl>
                                          </p:spTgt>
                                        </p:tgtEl>
                                      </p:cBhvr>
                                      <p:to x="100000" y="100000"/>
                                    </p:animScale>
                                    <p:animScale>
                                      <p:cBhvr>
                                        <p:cTn id="31" dur="26">
                                          <p:stCondLst>
                                            <p:cond delay="1312"/>
                                          </p:stCondLst>
                                        </p:cTn>
                                        <p:tgtEl>
                                          <p:spTgt spid="3">
                                            <p:txEl>
                                              <p:pRg st="7" end="7"/>
                                            </p:txEl>
                                          </p:spTgt>
                                        </p:tgtEl>
                                      </p:cBhvr>
                                      <p:to x="100000" y="80000"/>
                                    </p:animScale>
                                    <p:animScale>
                                      <p:cBhvr>
                                        <p:cTn id="32" dur="166" decel="50000">
                                          <p:stCondLst>
                                            <p:cond delay="1338"/>
                                          </p:stCondLst>
                                        </p:cTn>
                                        <p:tgtEl>
                                          <p:spTgt spid="3">
                                            <p:txEl>
                                              <p:pRg st="7" end="7"/>
                                            </p:txEl>
                                          </p:spTgt>
                                        </p:tgtEl>
                                      </p:cBhvr>
                                      <p:to x="100000" y="100000"/>
                                    </p:animScale>
                                    <p:animScale>
                                      <p:cBhvr>
                                        <p:cTn id="33" dur="26">
                                          <p:stCondLst>
                                            <p:cond delay="1642"/>
                                          </p:stCondLst>
                                        </p:cTn>
                                        <p:tgtEl>
                                          <p:spTgt spid="3">
                                            <p:txEl>
                                              <p:pRg st="7" end="7"/>
                                            </p:txEl>
                                          </p:spTgt>
                                        </p:tgtEl>
                                      </p:cBhvr>
                                      <p:to x="100000" y="90000"/>
                                    </p:animScale>
                                    <p:animScale>
                                      <p:cBhvr>
                                        <p:cTn id="34" dur="166" decel="50000">
                                          <p:stCondLst>
                                            <p:cond delay="1668"/>
                                          </p:stCondLst>
                                        </p:cTn>
                                        <p:tgtEl>
                                          <p:spTgt spid="3">
                                            <p:txEl>
                                              <p:pRg st="7" end="7"/>
                                            </p:txEl>
                                          </p:spTgt>
                                        </p:tgtEl>
                                      </p:cBhvr>
                                      <p:to x="100000" y="100000"/>
                                    </p:animScale>
                                    <p:animScale>
                                      <p:cBhvr>
                                        <p:cTn id="35" dur="26">
                                          <p:stCondLst>
                                            <p:cond delay="1808"/>
                                          </p:stCondLst>
                                        </p:cTn>
                                        <p:tgtEl>
                                          <p:spTgt spid="3">
                                            <p:txEl>
                                              <p:pRg st="7" end="7"/>
                                            </p:txEl>
                                          </p:spTgt>
                                        </p:tgtEl>
                                      </p:cBhvr>
                                      <p:to x="100000" y="95000"/>
                                    </p:animScale>
                                    <p:animScale>
                                      <p:cBhvr>
                                        <p:cTn id="36" dur="166" decel="50000">
                                          <p:stCondLst>
                                            <p:cond delay="1834"/>
                                          </p:stCondLst>
                                        </p:cTn>
                                        <p:tgtEl>
                                          <p:spTgt spid="3">
                                            <p:txEl>
                                              <p:pRg st="7" end="7"/>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wipe(down)">
                                      <p:cBhvr>
                                        <p:cTn id="39" dur="580">
                                          <p:stCondLst>
                                            <p:cond delay="0"/>
                                          </p:stCondLst>
                                        </p:cTn>
                                        <p:tgtEl>
                                          <p:spTgt spid="3">
                                            <p:txEl>
                                              <p:pRg st="8" end="8"/>
                                            </p:txEl>
                                          </p:spTgt>
                                        </p:tgtEl>
                                      </p:cBhvr>
                                    </p:animEffect>
                                    <p:anim calcmode="lin" valueType="num">
                                      <p:cBhvr>
                                        <p:cTn id="40" dur="1822" tmFilter="0,0; 0.14,0.36; 0.43,0.73; 0.71,0.91; 1.0,1.0">
                                          <p:stCondLst>
                                            <p:cond delay="0"/>
                                          </p:stCondLst>
                                        </p:cTn>
                                        <p:tgtEl>
                                          <p:spTgt spid="3">
                                            <p:txEl>
                                              <p:pRg st="8" end="8"/>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8" end="8"/>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8" end="8"/>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8" end="8"/>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8" end="8"/>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8" end="8"/>
                                            </p:txEl>
                                          </p:spTgt>
                                        </p:tgtEl>
                                      </p:cBhvr>
                                      <p:to x="100000" y="60000"/>
                                    </p:animScale>
                                    <p:animScale>
                                      <p:cBhvr>
                                        <p:cTn id="46" dur="166" decel="50000">
                                          <p:stCondLst>
                                            <p:cond delay="676"/>
                                          </p:stCondLst>
                                        </p:cTn>
                                        <p:tgtEl>
                                          <p:spTgt spid="3">
                                            <p:txEl>
                                              <p:pRg st="8" end="8"/>
                                            </p:txEl>
                                          </p:spTgt>
                                        </p:tgtEl>
                                      </p:cBhvr>
                                      <p:to x="100000" y="100000"/>
                                    </p:animScale>
                                    <p:animScale>
                                      <p:cBhvr>
                                        <p:cTn id="47" dur="26">
                                          <p:stCondLst>
                                            <p:cond delay="1312"/>
                                          </p:stCondLst>
                                        </p:cTn>
                                        <p:tgtEl>
                                          <p:spTgt spid="3">
                                            <p:txEl>
                                              <p:pRg st="8" end="8"/>
                                            </p:txEl>
                                          </p:spTgt>
                                        </p:tgtEl>
                                      </p:cBhvr>
                                      <p:to x="100000" y="80000"/>
                                    </p:animScale>
                                    <p:animScale>
                                      <p:cBhvr>
                                        <p:cTn id="48" dur="166" decel="50000">
                                          <p:stCondLst>
                                            <p:cond delay="1338"/>
                                          </p:stCondLst>
                                        </p:cTn>
                                        <p:tgtEl>
                                          <p:spTgt spid="3">
                                            <p:txEl>
                                              <p:pRg st="8" end="8"/>
                                            </p:txEl>
                                          </p:spTgt>
                                        </p:tgtEl>
                                      </p:cBhvr>
                                      <p:to x="100000" y="100000"/>
                                    </p:animScale>
                                    <p:animScale>
                                      <p:cBhvr>
                                        <p:cTn id="49" dur="26">
                                          <p:stCondLst>
                                            <p:cond delay="1642"/>
                                          </p:stCondLst>
                                        </p:cTn>
                                        <p:tgtEl>
                                          <p:spTgt spid="3">
                                            <p:txEl>
                                              <p:pRg st="8" end="8"/>
                                            </p:txEl>
                                          </p:spTgt>
                                        </p:tgtEl>
                                      </p:cBhvr>
                                      <p:to x="100000" y="90000"/>
                                    </p:animScale>
                                    <p:animScale>
                                      <p:cBhvr>
                                        <p:cTn id="50" dur="166" decel="50000">
                                          <p:stCondLst>
                                            <p:cond delay="1668"/>
                                          </p:stCondLst>
                                        </p:cTn>
                                        <p:tgtEl>
                                          <p:spTgt spid="3">
                                            <p:txEl>
                                              <p:pRg st="8" end="8"/>
                                            </p:txEl>
                                          </p:spTgt>
                                        </p:tgtEl>
                                      </p:cBhvr>
                                      <p:to x="100000" y="100000"/>
                                    </p:animScale>
                                    <p:animScale>
                                      <p:cBhvr>
                                        <p:cTn id="51" dur="26">
                                          <p:stCondLst>
                                            <p:cond delay="1808"/>
                                          </p:stCondLst>
                                        </p:cTn>
                                        <p:tgtEl>
                                          <p:spTgt spid="3">
                                            <p:txEl>
                                              <p:pRg st="8" end="8"/>
                                            </p:txEl>
                                          </p:spTgt>
                                        </p:tgtEl>
                                      </p:cBhvr>
                                      <p:to x="100000" y="95000"/>
                                    </p:animScale>
                                    <p:animScale>
                                      <p:cBhvr>
                                        <p:cTn id="52" dur="166" decel="50000">
                                          <p:stCondLst>
                                            <p:cond delay="1834"/>
                                          </p:stCondLst>
                                        </p:cTn>
                                        <p:tgtEl>
                                          <p:spTgt spid="3">
                                            <p:txEl>
                                              <p:pRg st="8" end="8"/>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192688"/>
          </a:xfrm>
          <a:effectLst>
            <a:glow rad="101600">
              <a:schemeClr val="tx1">
                <a:alpha val="60000"/>
              </a:schemeClr>
            </a:glow>
            <a:outerShdw blurRad="40000" dist="20000" dir="5400000" rotWithShape="0">
              <a:srgbClr val="000000">
                <a:alpha val="38000"/>
              </a:srgbClr>
            </a:outerShdw>
          </a:effectLst>
        </p:spPr>
        <p:style>
          <a:lnRef idx="1">
            <a:schemeClr val="dk1"/>
          </a:lnRef>
          <a:fillRef idx="2">
            <a:schemeClr val="dk1"/>
          </a:fillRef>
          <a:effectRef idx="1">
            <a:schemeClr val="dk1"/>
          </a:effectRef>
          <a:fontRef idx="minor">
            <a:schemeClr val="dk1"/>
          </a:fontRef>
        </p:style>
        <p:txBody>
          <a:bodyPr>
            <a:normAutofit/>
          </a:bodyPr>
          <a:lstStyle/>
          <a:p>
            <a:r>
              <a:rPr lang="es-CO" dirty="0"/>
              <a:t>Estar VESTIDOS con TÚNICAS de Pieles, que representan la Justicia de Dios, lograda a través de la fe. </a:t>
            </a:r>
            <a:r>
              <a:rPr lang="es-CO" dirty="0">
                <a:solidFill>
                  <a:srgbClr val="FF0000"/>
                </a:solidFill>
              </a:rPr>
              <a:t>(Génesis 3:21).</a:t>
            </a:r>
          </a:p>
          <a:p>
            <a:pPr marL="0" indent="0">
              <a:buNone/>
            </a:pPr>
            <a:endParaRPr lang="es-CO" dirty="0"/>
          </a:p>
          <a:p>
            <a:pPr marL="0" indent="0">
              <a:buNone/>
            </a:pPr>
            <a:r>
              <a:rPr lang="es-CO" b="1" dirty="0"/>
              <a:t>a) La justicia de Dios se basa en la sangre de Cristo</a:t>
            </a:r>
            <a:r>
              <a:rPr lang="es-CO" dirty="0"/>
              <a:t>. </a:t>
            </a:r>
            <a:r>
              <a:rPr lang="es-CO" dirty="0">
                <a:solidFill>
                  <a:srgbClr val="FF0000"/>
                </a:solidFill>
              </a:rPr>
              <a:t>(Ver Romanos 3:23,24-25; Hebreos 9:22; 1 Pedro 1:18-19). </a:t>
            </a:r>
          </a:p>
          <a:p>
            <a:endParaRPr lang="es-CO" dirty="0"/>
          </a:p>
          <a:p>
            <a:endParaRPr lang="es-CO" dirty="0"/>
          </a:p>
          <a:p>
            <a:pPr marL="0" indent="0">
              <a:buNone/>
            </a:pPr>
            <a:r>
              <a:rPr lang="es-CO" sz="3600" b="1" dirty="0"/>
              <a:t>b) La justicia de Dios es recibida por la fe. </a:t>
            </a:r>
            <a:r>
              <a:rPr lang="es-CO" dirty="0">
                <a:solidFill>
                  <a:srgbClr val="FF0000"/>
                </a:solidFill>
              </a:rPr>
              <a:t>(Romanos 3:21-23. Véase vs 22) </a:t>
            </a:r>
          </a:p>
          <a:p>
            <a:endParaRPr lang="es-CO" dirty="0"/>
          </a:p>
        </p:txBody>
      </p:sp>
    </p:spTree>
    <p:extLst>
      <p:ext uri="{BB962C8B-B14F-4D97-AF65-F5344CB8AC3E}">
        <p14:creationId xmlns:p14="http://schemas.microsoft.com/office/powerpoint/2010/main" val="551596965"/>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barn(inVertical)">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192688"/>
          </a:xfrm>
          <a:effectLst>
            <a:glow rad="228600">
              <a:schemeClr val="accent2">
                <a:satMod val="175000"/>
                <a:alpha val="40000"/>
              </a:schemeClr>
            </a:glow>
            <a:outerShdw blurRad="40000" dist="20000" dir="5400000" rotWithShape="0">
              <a:srgbClr val="000000">
                <a:alpha val="38000"/>
              </a:srgbClr>
            </a:outerShdw>
          </a:effectLst>
        </p:spPr>
        <p:style>
          <a:lnRef idx="1">
            <a:schemeClr val="accent3"/>
          </a:lnRef>
          <a:fillRef idx="2">
            <a:schemeClr val="accent3"/>
          </a:fillRef>
          <a:effectRef idx="1">
            <a:schemeClr val="accent3"/>
          </a:effectRef>
          <a:fontRef idx="minor">
            <a:schemeClr val="dk1"/>
          </a:fontRef>
        </p:style>
        <p:txBody>
          <a:bodyPr>
            <a:normAutofit fontScale="92500" lnSpcReduction="10000"/>
          </a:bodyPr>
          <a:lstStyle/>
          <a:p>
            <a:pPr marL="0" indent="0">
              <a:buNone/>
            </a:pPr>
            <a:r>
              <a:rPr lang="es-CO" sz="3900" b="1" dirty="0"/>
              <a:t>Andar por el CAMINO ANGOSTO, que lleva la vida eterna. </a:t>
            </a:r>
            <a:r>
              <a:rPr lang="es-CO" dirty="0">
                <a:solidFill>
                  <a:srgbClr val="FF0000"/>
                </a:solidFill>
              </a:rPr>
              <a:t>(Mateo 7:13-14).</a:t>
            </a:r>
          </a:p>
          <a:p>
            <a:pPr lvl="1"/>
            <a:r>
              <a:rPr lang="es-CO" dirty="0"/>
              <a:t> </a:t>
            </a:r>
            <a:r>
              <a:rPr lang="es-CO" sz="3500" b="1" dirty="0"/>
              <a:t>a</a:t>
            </a:r>
            <a:r>
              <a:rPr lang="es-CO" dirty="0"/>
              <a:t>) Uno tiene que hallar ese camino, y hallándolo, entrarlo por la fe. Cristo dijo que El era el camino a Dios. </a:t>
            </a:r>
            <a:r>
              <a:rPr lang="es-CO" dirty="0">
                <a:solidFill>
                  <a:srgbClr val="FF0000"/>
                </a:solidFill>
              </a:rPr>
              <a:t>(Juan 14:6)</a:t>
            </a:r>
          </a:p>
          <a:p>
            <a:pPr lvl="1"/>
            <a:r>
              <a:rPr lang="es-CO" sz="3800" b="1" dirty="0"/>
              <a:t> b</a:t>
            </a:r>
            <a:r>
              <a:rPr lang="es-CO" dirty="0"/>
              <a:t>) En el momento de poner nuestra fe en Cristo, uno entra al camino angosto, y recibe la vida eterna. </a:t>
            </a:r>
            <a:r>
              <a:rPr lang="es-CO" dirty="0">
                <a:solidFill>
                  <a:srgbClr val="FF0000"/>
                </a:solidFill>
              </a:rPr>
              <a:t>(1 Juan 5:11-12)</a:t>
            </a:r>
          </a:p>
          <a:p>
            <a:endParaRPr lang="es-CO" dirty="0"/>
          </a:p>
          <a:p>
            <a:pPr marL="0" indent="0">
              <a:buNone/>
            </a:pPr>
            <a:r>
              <a:rPr lang="es-CO" sz="3800" b="1" dirty="0"/>
              <a:t>2. Estar ¡SALVO! del pecado y de la condenación.</a:t>
            </a:r>
          </a:p>
          <a:p>
            <a:pPr lvl="1"/>
            <a:r>
              <a:rPr lang="es-CO" dirty="0"/>
              <a:t> </a:t>
            </a:r>
            <a:r>
              <a:rPr lang="es-CO" sz="3000" dirty="0"/>
              <a:t>La FE en NUESTRA NUEVA POSICION "EN CRISTO":</a:t>
            </a:r>
          </a:p>
          <a:p>
            <a:endParaRPr lang="es-CO" dirty="0"/>
          </a:p>
        </p:txBody>
      </p:sp>
    </p:spTree>
    <p:extLst>
      <p:ext uri="{BB962C8B-B14F-4D97-AF65-F5344CB8AC3E}">
        <p14:creationId xmlns:p14="http://schemas.microsoft.com/office/powerpoint/2010/main" val="645623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wipe(down)">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6048672"/>
          </a:xfrm>
          <a:effectLst>
            <a:glow rad="101600">
              <a:schemeClr val="tx1">
                <a:alpha val="60000"/>
              </a:schemeClr>
            </a:glow>
            <a:outerShdw blurRad="40000" dist="20000" dir="5400000" rotWithShape="0">
              <a:srgbClr val="000000">
                <a:alpha val="38000"/>
              </a:srgbClr>
            </a:outerShdw>
          </a:effectLst>
        </p:spPr>
        <p:style>
          <a:lnRef idx="1">
            <a:schemeClr val="dk1"/>
          </a:lnRef>
          <a:fillRef idx="2">
            <a:schemeClr val="dk1"/>
          </a:fillRef>
          <a:effectRef idx="1">
            <a:schemeClr val="dk1"/>
          </a:effectRef>
          <a:fontRef idx="minor">
            <a:schemeClr val="dk1"/>
          </a:fontRef>
        </p:style>
        <p:txBody>
          <a:bodyPr>
            <a:normAutofit/>
          </a:bodyPr>
          <a:lstStyle/>
          <a:p>
            <a:pPr marL="0" indent="0">
              <a:buNone/>
            </a:pPr>
            <a:r>
              <a:rPr lang="es-CO" sz="3800" b="1" dirty="0"/>
              <a:t>Nos ayudara en nuestra vida cristiana recordar que:</a:t>
            </a:r>
          </a:p>
          <a:p>
            <a:pPr lvl="1"/>
            <a:r>
              <a:rPr lang="es-CO" dirty="0"/>
              <a:t> </a:t>
            </a:r>
            <a:r>
              <a:rPr lang="es-CO" dirty="0">
                <a:solidFill>
                  <a:srgbClr val="FF0000"/>
                </a:solidFill>
              </a:rPr>
              <a:t>Nuestra NUEVA POSICION EN CRISTO es la manera como Dios nos ve en Cristo mientras que NUESTRA CONDICION es la manera como vivimos en la tierra.</a:t>
            </a:r>
          </a:p>
          <a:p>
            <a:pPr lvl="1"/>
            <a:r>
              <a:rPr lang="es-CO" dirty="0">
                <a:solidFill>
                  <a:srgbClr val="FF0000"/>
                </a:solidFill>
              </a:rPr>
              <a:t>A la vista de Dios en Cristo siempre somos perfectos; </a:t>
            </a:r>
            <a:r>
              <a:rPr lang="es-CO" dirty="0"/>
              <a:t>en nosotros mismos, somos pecadores</a:t>
            </a:r>
            <a:r>
              <a:rPr lang="es-CO" dirty="0">
                <a:solidFill>
                  <a:srgbClr val="FF0000"/>
                </a:solidFill>
              </a:rPr>
              <a:t>.</a:t>
            </a:r>
          </a:p>
          <a:p>
            <a:pPr marL="0" indent="0">
              <a:buNone/>
            </a:pPr>
            <a:endParaRPr lang="es-CO" dirty="0">
              <a:solidFill>
                <a:srgbClr val="FF0000"/>
              </a:solidFill>
            </a:endParaRPr>
          </a:p>
          <a:p>
            <a:pPr marL="0" indent="0">
              <a:buNone/>
            </a:pPr>
            <a:r>
              <a:rPr lang="es-CO" b="1" dirty="0"/>
              <a:t>¿Querrá decir eso que podemos estar satisfechos con nuestros pecados? </a:t>
            </a:r>
          </a:p>
          <a:p>
            <a:endParaRPr lang="es-CO" dirty="0"/>
          </a:p>
        </p:txBody>
      </p:sp>
    </p:spTree>
    <p:extLst>
      <p:ext uri="{BB962C8B-B14F-4D97-AF65-F5344CB8AC3E}">
        <p14:creationId xmlns:p14="http://schemas.microsoft.com/office/powerpoint/2010/main" val="331531899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arn(inVertical)">
                                      <p:cBhvr>
                                        <p:cTn id="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264696"/>
          </a:xfrm>
          <a:effectLst>
            <a:glow rad="101600">
              <a:srgbClr val="002060">
                <a:alpha val="60000"/>
              </a:srgbClr>
            </a:glow>
            <a:outerShdw blurRad="40000" dist="20000" dir="5400000" rotWithShape="0">
              <a:srgbClr val="000000">
                <a:alpha val="38000"/>
              </a:srgbClr>
            </a:outerShdw>
          </a:effectLst>
        </p:spPr>
        <p:style>
          <a:lnRef idx="1">
            <a:schemeClr val="accent4"/>
          </a:lnRef>
          <a:fillRef idx="2">
            <a:schemeClr val="accent4"/>
          </a:fillRef>
          <a:effectRef idx="1">
            <a:schemeClr val="accent4"/>
          </a:effectRef>
          <a:fontRef idx="minor">
            <a:schemeClr val="dk1"/>
          </a:fontRef>
        </p:style>
        <p:txBody>
          <a:bodyPr>
            <a:normAutofit fontScale="92500"/>
          </a:bodyPr>
          <a:lstStyle/>
          <a:p>
            <a:r>
              <a:rPr lang="es-CO" dirty="0"/>
              <a:t>¡No, no quiere decir eso! Dios quiere que nuestra vida cotidiana llegue a la altura de nuestra posición en Cristo. Somos "santos en Cristo"; Dios quiere que seamos santos también en nuestra vida diaria. </a:t>
            </a:r>
            <a:r>
              <a:rPr lang="es-CO" dirty="0">
                <a:solidFill>
                  <a:srgbClr val="FF0000"/>
                </a:solidFill>
              </a:rPr>
              <a:t>(I Pedro 1:15).</a:t>
            </a:r>
          </a:p>
          <a:p>
            <a:pPr marL="0" indent="0">
              <a:buNone/>
            </a:pPr>
            <a:endParaRPr lang="es-CO" dirty="0"/>
          </a:p>
          <a:p>
            <a:pPr marL="0" indent="0">
              <a:buNone/>
            </a:pPr>
            <a:r>
              <a:rPr lang="es-CO" sz="3800" b="1" dirty="0"/>
              <a:t>¿Cómo podemos ser Santos?</a:t>
            </a:r>
          </a:p>
          <a:p>
            <a:pPr lvl="1"/>
            <a:r>
              <a:rPr lang="es-CO" dirty="0"/>
              <a:t> En su Palabra, Dios nos ha dicho cómo debemos "andar" o vivir en esta vida. Debemos andar por fe. Esto quiere decir que debemos depender de lo que somos en Cristo. </a:t>
            </a:r>
            <a:r>
              <a:rPr lang="es-CO" dirty="0">
                <a:solidFill>
                  <a:srgbClr val="FF0000"/>
                </a:solidFill>
              </a:rPr>
              <a:t>(Colosenses 2:6).</a:t>
            </a:r>
          </a:p>
          <a:p>
            <a:pPr lvl="1"/>
            <a:r>
              <a:rPr lang="es-CO" dirty="0"/>
              <a:t> "la FE en NUESTRA NUEVA POSICION EN CRISTO, es lo que HACE que esta sea VERDADERA en nuestra vida". </a:t>
            </a:r>
          </a:p>
          <a:p>
            <a:endParaRPr lang="es-CO" dirty="0"/>
          </a:p>
        </p:txBody>
      </p:sp>
    </p:spTree>
    <p:extLst>
      <p:ext uri="{BB962C8B-B14F-4D97-AF65-F5344CB8AC3E}">
        <p14:creationId xmlns:p14="http://schemas.microsoft.com/office/powerpoint/2010/main" val="19686121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wipe(down)">
                                      <p:cBhvr>
                                        <p:cTn id="1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120680"/>
          </a:xfrm>
          <a:effectLst>
            <a:glow rad="228600">
              <a:schemeClr val="accent4">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normAutofit fontScale="92500" lnSpcReduction="10000"/>
          </a:bodyPr>
          <a:lstStyle/>
          <a:p>
            <a:pPr lvl="1"/>
            <a:r>
              <a:rPr lang="es-CO" dirty="0">
                <a:solidFill>
                  <a:srgbClr val="FF0000"/>
                </a:solidFill>
              </a:rPr>
              <a:t>Cuando comprendemos y creemos que somos "santos en Cristo Jesús" nos convertimos en santos en nuestra vida diaria. </a:t>
            </a:r>
          </a:p>
          <a:p>
            <a:endParaRPr lang="es-CO" dirty="0"/>
          </a:p>
          <a:p>
            <a:pPr lvl="1"/>
            <a:r>
              <a:rPr lang="es-CO" dirty="0">
                <a:solidFill>
                  <a:srgbClr val="FF0000"/>
                </a:solidFill>
              </a:rPr>
              <a:t>Cuando vemos y creemos que somos "santos en Cristo Jesús" empezamos a vivir como los santos deben vivir. </a:t>
            </a:r>
          </a:p>
          <a:p>
            <a:endParaRPr lang="es-CO" dirty="0"/>
          </a:p>
          <a:p>
            <a:pPr lvl="1"/>
            <a:r>
              <a:rPr lang="es-CO" dirty="0">
                <a:solidFill>
                  <a:srgbClr val="FF0000"/>
                </a:solidFill>
              </a:rPr>
              <a:t>Cuando vemos y creemos que verdaderamente somos "hijos de Dios" empezamos a vivir como deben vivir los hijos de Dios.</a:t>
            </a:r>
          </a:p>
          <a:p>
            <a:pPr marL="0" indent="0">
              <a:buNone/>
            </a:pPr>
            <a:endParaRPr lang="es-CO" dirty="0"/>
          </a:p>
          <a:p>
            <a:pPr marL="0" indent="0">
              <a:buNone/>
            </a:pPr>
            <a:r>
              <a:rPr lang="es-CO" sz="3500" b="1" dirty="0"/>
              <a:t>a) Cuando dependemos de lo que somos en Cristo, el Espíritu Santo lo hace real en nuestra vida.</a:t>
            </a:r>
          </a:p>
          <a:p>
            <a:endParaRPr lang="es-CO" dirty="0"/>
          </a:p>
        </p:txBody>
      </p:sp>
    </p:spTree>
    <p:extLst>
      <p:ext uri="{BB962C8B-B14F-4D97-AF65-F5344CB8AC3E}">
        <p14:creationId xmlns:p14="http://schemas.microsoft.com/office/powerpoint/2010/main" val="7301820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circle(in)">
                                      <p:cBhvr>
                                        <p:cTn id="7"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264696"/>
          </a:xfrm>
          <a:noFill/>
          <a:ln w="9525" cap="flat" cmpd="sng" algn="ctr">
            <a:solidFill>
              <a:schemeClr val="dk1"/>
            </a:solidFill>
            <a:prstDash val="solid"/>
            <a:round/>
            <a:headEnd type="none" w="med" len="med"/>
            <a:tailEnd type="none" w="med" len="med"/>
          </a:ln>
          <a:effectLst>
            <a:glow rad="228600">
              <a:schemeClr val="accent1">
                <a:satMod val="175000"/>
                <a:alpha val="40000"/>
              </a:schemeClr>
            </a:glow>
          </a:effectLst>
        </p:spPr>
        <p:style>
          <a:lnRef idx="0">
            <a:scrgbClr r="0" g="0" b="0"/>
          </a:lnRef>
          <a:fillRef idx="0">
            <a:scrgbClr r="0" g="0" b="0"/>
          </a:fillRef>
          <a:effectRef idx="0">
            <a:scrgbClr r="0" g="0" b="0"/>
          </a:effectRef>
          <a:fontRef idx="minor">
            <a:schemeClr val="dk1"/>
          </a:fontRef>
        </p:style>
        <p:txBody>
          <a:bodyPr>
            <a:normAutofit/>
          </a:bodyPr>
          <a:lstStyle/>
          <a:p>
            <a:pPr marL="0" indent="0">
              <a:buNone/>
            </a:pPr>
            <a:r>
              <a:rPr lang="es-CO" sz="3800" b="1" dirty="0"/>
              <a:t>Conclusión:</a:t>
            </a:r>
          </a:p>
          <a:p>
            <a:pPr marL="0" indent="0">
              <a:buNone/>
            </a:pPr>
            <a:endParaRPr lang="es-CO" sz="3500" b="1" dirty="0"/>
          </a:p>
          <a:p>
            <a:pPr marL="0" indent="0">
              <a:buNone/>
            </a:pPr>
            <a:r>
              <a:rPr lang="es-CO" sz="3500" b="1" dirty="0"/>
              <a:t>a) He aquí un gran secreto de la vida cristiana: </a:t>
            </a:r>
          </a:p>
          <a:p>
            <a:endParaRPr lang="es-CO" dirty="0"/>
          </a:p>
          <a:p>
            <a:pPr lvl="1"/>
            <a:r>
              <a:rPr lang="es-CO" dirty="0"/>
              <a:t>"</a:t>
            </a:r>
            <a:r>
              <a:rPr lang="es-CO" dirty="0">
                <a:solidFill>
                  <a:srgbClr val="FF0000"/>
                </a:solidFill>
              </a:rPr>
              <a:t>La Fe en NUESTRA NUEVA POSICION Es lo que hace que esta sea verdadera en nuestra vida</a:t>
            </a:r>
            <a:r>
              <a:rPr lang="es-CO" dirty="0"/>
              <a:t>".</a:t>
            </a:r>
          </a:p>
          <a:p>
            <a:pPr marL="0" indent="0">
              <a:buNone/>
            </a:pPr>
            <a:endParaRPr lang="es-CO" b="1" dirty="0"/>
          </a:p>
          <a:p>
            <a:pPr marL="0" indent="0">
              <a:buNone/>
            </a:pPr>
            <a:r>
              <a:rPr lang="es-CO" b="1" dirty="0"/>
              <a:t>b) ¡Dios nos ha puesto EN CRISTO. </a:t>
            </a:r>
            <a:r>
              <a:rPr lang="es-CO" b="1" dirty="0">
                <a:solidFill>
                  <a:srgbClr val="FF0000"/>
                </a:solidFill>
              </a:rPr>
              <a:t>En nosotros mismos, no somos nada</a:t>
            </a:r>
            <a:r>
              <a:rPr lang="es-CO" b="1" dirty="0"/>
              <a:t>; EN CRISTO LO SOMOS TODO!</a:t>
            </a:r>
          </a:p>
          <a:p>
            <a:endParaRPr lang="es-CO" dirty="0"/>
          </a:p>
          <a:p>
            <a:endParaRPr lang="es-CO" dirty="0"/>
          </a:p>
        </p:txBody>
      </p:sp>
    </p:spTree>
    <p:extLst>
      <p:ext uri="{BB962C8B-B14F-4D97-AF65-F5344CB8AC3E}">
        <p14:creationId xmlns:p14="http://schemas.microsoft.com/office/powerpoint/2010/main" val="37686765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wipe(down)">
                                      <p:cBhvr>
                                        <p:cTn id="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effectLst>
            <a:glow rad="101600">
              <a:schemeClr val="tx1">
                <a:alpha val="60000"/>
              </a:schemeClr>
            </a:glow>
            <a:outerShdw blurRad="40000" dist="23000" dir="54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ormAutofit/>
          </a:bodyPr>
          <a:lstStyle/>
          <a:p>
            <a:r>
              <a:rPr lang="es-CO" dirty="0"/>
              <a:t>Conclusión Final</a:t>
            </a:r>
          </a:p>
        </p:txBody>
      </p:sp>
      <p:sp>
        <p:nvSpPr>
          <p:cNvPr id="3" name="2 Marcador de contenido"/>
          <p:cNvSpPr>
            <a:spLocks noGrp="1"/>
          </p:cNvSpPr>
          <p:nvPr>
            <p:ph idx="1"/>
          </p:nvPr>
        </p:nvSpPr>
        <p:spPr>
          <a:xfrm>
            <a:off x="457200" y="1600200"/>
            <a:ext cx="8229600" cy="4925144"/>
          </a:xfrm>
          <a:effectLst>
            <a:glow rad="228600">
              <a:schemeClr val="accent1">
                <a:satMod val="175000"/>
                <a:alpha val="40000"/>
              </a:schemeClr>
            </a:glow>
            <a:outerShdw blurRad="40000" dist="20000" dir="5400000" rotWithShape="0">
              <a:srgbClr val="000000">
                <a:alpha val="38000"/>
              </a:srgbClr>
            </a:outerShdw>
          </a:effectLst>
        </p:spPr>
        <p:style>
          <a:lnRef idx="1">
            <a:schemeClr val="accent2"/>
          </a:lnRef>
          <a:fillRef idx="2">
            <a:schemeClr val="accent2"/>
          </a:fillRef>
          <a:effectRef idx="1">
            <a:schemeClr val="accent2"/>
          </a:effectRef>
          <a:fontRef idx="minor">
            <a:schemeClr val="dk1"/>
          </a:fontRef>
        </p:style>
        <p:txBody>
          <a:bodyPr>
            <a:normAutofit fontScale="77500" lnSpcReduction="20000"/>
          </a:bodyPr>
          <a:lstStyle/>
          <a:p>
            <a:pPr marL="0" indent="0" algn="ctr">
              <a:buNone/>
            </a:pPr>
            <a:r>
              <a:rPr lang="es-CO" dirty="0"/>
              <a:t> </a:t>
            </a:r>
            <a:r>
              <a:rPr lang="es-CO" sz="5800" b="1" dirty="0"/>
              <a:t>¿Dónde estás tú en este momento?</a:t>
            </a:r>
          </a:p>
          <a:p>
            <a:pPr marL="0" indent="0" algn="ctr">
              <a:buNone/>
            </a:pPr>
            <a:r>
              <a:rPr lang="es-CO" sz="5800" b="1" dirty="0"/>
              <a:t>En ADÁN o En CRISTO.</a:t>
            </a:r>
          </a:p>
          <a:p>
            <a:endParaRPr lang="es-CO" dirty="0"/>
          </a:p>
          <a:p>
            <a:pPr marL="400050" lvl="1" indent="0">
              <a:buNone/>
            </a:pPr>
            <a:r>
              <a:rPr lang="es-CO" sz="3400" b="1" dirty="0"/>
              <a:t>VESTIDO DE HOJAS DE HIGUERA o TÚNICAS DE PIELES.</a:t>
            </a:r>
          </a:p>
          <a:p>
            <a:endParaRPr lang="es-CO" dirty="0"/>
          </a:p>
          <a:p>
            <a:pPr marL="400050" lvl="1" indent="0" algn="ctr">
              <a:buNone/>
            </a:pPr>
            <a:r>
              <a:rPr lang="es-CO" sz="3400" b="1" dirty="0"/>
              <a:t>Yendo por el CAMINO ESPACIOSO o por el CAMINO ANGOSTO.</a:t>
            </a:r>
          </a:p>
          <a:p>
            <a:pPr marL="0" indent="0">
              <a:buNone/>
            </a:pPr>
            <a:endParaRPr lang="es-CO" sz="3400" b="1" dirty="0"/>
          </a:p>
          <a:p>
            <a:pPr marL="400050" lvl="1" indent="0" algn="ctr">
              <a:buNone/>
            </a:pPr>
            <a:r>
              <a:rPr lang="es-CO" sz="3400" b="1" dirty="0"/>
              <a:t>PERDIDO o SALVO.</a:t>
            </a:r>
          </a:p>
          <a:p>
            <a:pPr marL="0" indent="0">
              <a:buNone/>
            </a:pPr>
            <a:endParaRPr lang="es-CO" dirty="0"/>
          </a:p>
        </p:txBody>
      </p:sp>
    </p:spTree>
    <p:extLst>
      <p:ext uri="{BB962C8B-B14F-4D97-AF65-F5344CB8AC3E}">
        <p14:creationId xmlns:p14="http://schemas.microsoft.com/office/powerpoint/2010/main" val="4527328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395536" y="822734"/>
            <a:ext cx="8424935" cy="4910522"/>
          </a:xfrm>
          <a:prstGeom prst="rect">
            <a:avLst/>
          </a:prstGeom>
        </p:spPr>
      </p:pic>
      <p:sp>
        <p:nvSpPr>
          <p:cNvPr id="5" name="Rectángulo 4"/>
          <p:cNvSpPr/>
          <p:nvPr/>
        </p:nvSpPr>
        <p:spPr>
          <a:xfrm>
            <a:off x="1835696" y="188640"/>
            <a:ext cx="5832648" cy="769441"/>
          </a:xfrm>
          <a:prstGeom prst="rect">
            <a:avLst/>
          </a:prstGeom>
        </p:spPr>
        <p:txBody>
          <a:bodyPr wrap="square">
            <a:spAutoFit/>
          </a:bodyPr>
          <a:lstStyle/>
          <a:p>
            <a:r>
              <a:rPr lang="es-CO" sz="4400" b="1" i="1" dirty="0">
                <a:effectLst>
                  <a:outerShdw blurRad="38100" dist="38100" dir="2700000" algn="tl">
                    <a:srgbClr val="000000">
                      <a:alpha val="43137"/>
                    </a:srgbClr>
                  </a:outerShdw>
                </a:effectLst>
              </a:rPr>
              <a:t>Solo hay dos opciones</a:t>
            </a:r>
          </a:p>
        </p:txBody>
      </p:sp>
      <p:sp>
        <p:nvSpPr>
          <p:cNvPr id="6" name="Rectángulo 5"/>
          <p:cNvSpPr/>
          <p:nvPr/>
        </p:nvSpPr>
        <p:spPr>
          <a:xfrm>
            <a:off x="647563" y="5705630"/>
            <a:ext cx="7920880" cy="1138773"/>
          </a:xfrm>
          <a:prstGeom prst="rect">
            <a:avLst/>
          </a:prstGeom>
        </p:spPr>
        <p:txBody>
          <a:bodyPr wrap="square">
            <a:spAutoFit/>
          </a:bodyPr>
          <a:lstStyle/>
          <a:p>
            <a:pPr algn="ctr"/>
            <a:r>
              <a:rPr lang="es-CO" sz="4000" b="1" i="1" dirty="0">
                <a:effectLst>
                  <a:outerShdw blurRad="38100" dist="38100" dir="2700000" algn="tl">
                    <a:srgbClr val="000000">
                      <a:alpha val="43137"/>
                    </a:srgbClr>
                  </a:outerShdw>
                </a:effectLst>
              </a:rPr>
              <a:t>¡Tu única esperanza es Cristo Jesús!</a:t>
            </a:r>
          </a:p>
          <a:p>
            <a:pPr algn="ctr"/>
            <a:r>
              <a:rPr lang="es-CO" sz="2800" b="1" i="1" dirty="0">
                <a:solidFill>
                  <a:srgbClr val="FF0000"/>
                </a:solidFill>
                <a:effectLst>
                  <a:outerShdw blurRad="38100" dist="38100" dir="2700000" algn="tl">
                    <a:srgbClr val="000000">
                      <a:alpha val="43137"/>
                    </a:srgbClr>
                  </a:outerShdw>
                </a:effectLst>
              </a:rPr>
              <a:t>Ver Deut.30:19,20.</a:t>
            </a:r>
          </a:p>
        </p:txBody>
      </p:sp>
    </p:spTree>
    <p:extLst>
      <p:ext uri="{BB962C8B-B14F-4D97-AF65-F5344CB8AC3E}">
        <p14:creationId xmlns:p14="http://schemas.microsoft.com/office/powerpoint/2010/main" val="9764435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963</TotalTime>
  <Words>4652</Words>
  <Application>Microsoft Office PowerPoint</Application>
  <PresentationFormat>Presentación en pantalla (4:3)</PresentationFormat>
  <Paragraphs>280</Paragraphs>
  <Slides>52</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52</vt:i4>
      </vt:variant>
    </vt:vector>
  </HeadingPairs>
  <TitlesOfParts>
    <vt:vector size="57" baseType="lpstr">
      <vt:lpstr>Agency FB</vt:lpstr>
      <vt:lpstr>Algerian</vt:lpstr>
      <vt:lpstr>Arial</vt:lpstr>
      <vt:lpstr>Calibri</vt:lpstr>
      <vt:lpstr>Tema de Office</vt:lpstr>
      <vt:lpstr>¿Dónde ESTAS TU?</vt:lpstr>
      <vt:lpstr>¿Dónde ESTAÁS TU?</vt:lpstr>
      <vt:lpstr>Presentación de PowerPoint</vt:lpstr>
      <vt:lpstr>Las consecuencias terribles del pecado</vt:lpstr>
      <vt:lpstr>Presentación de PowerPoint</vt:lpstr>
      <vt:lpstr>Presentación de PowerPoint</vt:lpstr>
      <vt:lpstr>Dios ve a cada persona en Adán o en Cristo</vt:lpstr>
      <vt:lpstr>Presentación de PowerPoint</vt:lpstr>
      <vt:lpstr>¿QUÉ SIGNIFICA ESTAR EN ADAN?</vt:lpstr>
      <vt:lpstr>Presentación de PowerPoint</vt:lpstr>
      <vt:lpstr>El pecado separa al hombre de Dios</vt:lpstr>
      <vt:lpstr>El pecado nos separa de Dios y de nuestro prójimo: ¿no es lo mismo que hizo Adán?</vt:lpstr>
      <vt:lpstr>Presentación de PowerPoint</vt:lpstr>
      <vt:lpstr>Presentación de PowerPoint</vt:lpstr>
      <vt:lpstr>Presentación de PowerPoint</vt:lpstr>
      <vt:lpstr>Frutos del pecado</vt:lpstr>
      <vt:lpstr>Presentación de PowerPoint</vt:lpstr>
      <vt:lpstr>Presentación de PowerPoint</vt:lpstr>
      <vt:lpstr>Presentación de PowerPoint</vt:lpstr>
      <vt:lpstr>ILUSTRACIÓN: "La Torta de Barro".</vt:lpstr>
      <vt:lpstr>La torta preparada por el niño es semejante a la ofrenda de Caín:</vt:lpstr>
      <vt:lpstr>Presentación de PowerPoint</vt:lpstr>
      <vt:lpstr>Presentación de PowerPoint</vt:lpstr>
      <vt:lpstr>Presentación de PowerPoint</vt:lpstr>
      <vt:lpstr>Recuerda: En Adán estas perdido,  En cristo estas salvo.</vt:lpstr>
      <vt:lpstr>Presentación de PowerPoint</vt:lpstr>
      <vt:lpstr>Por la fe en la sangre de Cristo, somos arrebatados de la familia de Adán</vt:lpstr>
      <vt:lpstr>Presentación de PowerPoint</vt:lpstr>
      <vt:lpstr>Presentación de PowerPoint</vt:lpstr>
      <vt:lpstr>¿QUÉ SIGNIFICA ESTAR EN CRISTO?</vt:lpstr>
      <vt:lpstr>Presentación de PowerPoint</vt:lpstr>
      <vt:lpstr>Presentación de PowerPoint</vt:lpstr>
      <vt:lpstr>Presentación de PowerPoint</vt:lpstr>
      <vt:lpstr>Presentación de PowerPoint</vt:lpstr>
      <vt:lpstr>El precio de nuestra libertad</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Conclusión Final</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¿Dónde ESTAS TU?</dc:title>
  <dc:creator>FAMILIA FIERRO CH</dc:creator>
  <cp:lastModifiedBy>Usuario</cp:lastModifiedBy>
  <cp:revision>135</cp:revision>
  <dcterms:created xsi:type="dcterms:W3CDTF">2014-01-08T21:41:24Z</dcterms:created>
  <dcterms:modified xsi:type="dcterms:W3CDTF">2017-01-03T05:09:36Z</dcterms:modified>
</cp:coreProperties>
</file>